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80" r:id="rId3"/>
    <p:sldId id="257" r:id="rId4"/>
    <p:sldId id="279" r:id="rId5"/>
    <p:sldId id="278" r:id="rId6"/>
    <p:sldId id="277" r:id="rId7"/>
    <p:sldId id="276" r:id="rId8"/>
    <p:sldId id="275" r:id="rId9"/>
    <p:sldId id="281" r:id="rId10"/>
    <p:sldId id="274" r:id="rId11"/>
    <p:sldId id="273" r:id="rId12"/>
    <p:sldId id="272" r:id="rId13"/>
    <p:sldId id="282" r:id="rId14"/>
    <p:sldId id="271" r:id="rId15"/>
    <p:sldId id="269" r:id="rId16"/>
    <p:sldId id="270" r:id="rId17"/>
    <p:sldId id="268" r:id="rId18"/>
    <p:sldId id="267" r:id="rId19"/>
    <p:sldId id="266" r:id="rId20"/>
    <p:sldId id="265" r:id="rId21"/>
    <p:sldId id="264" r:id="rId22"/>
    <p:sldId id="284" r:id="rId23"/>
    <p:sldId id="263" r:id="rId24"/>
    <p:sldId id="283" r:id="rId25"/>
    <p:sldId id="285" r:id="rId26"/>
    <p:sldId id="262" r:id="rId27"/>
    <p:sldId id="261" r:id="rId28"/>
    <p:sldId id="260"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D4"/>
    <a:srgbClr val="C5192D"/>
    <a:srgbClr val="BFDD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25" autoAdjust="0"/>
    <p:restoredTop sz="94660"/>
  </p:normalViewPr>
  <p:slideViewPr>
    <p:cSldViewPr snapToGrid="0">
      <p:cViewPr varScale="1">
        <p:scale>
          <a:sx n="93" d="100"/>
          <a:sy n="93" d="100"/>
        </p:scale>
        <p:origin x="-112" y="-1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E7548C-0AEB-4585-A421-41209374BB6B}" type="datetimeFigureOut">
              <a:rPr lang="en-US" smtClean="0"/>
              <a:t>11/07/17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10FA47-2008-41BF-AC33-8D503300ED9C}" type="slidenum">
              <a:rPr lang="en-US" smtClean="0"/>
              <a:t>‹#›</a:t>
            </a:fld>
            <a:endParaRPr lang="en-US"/>
          </a:p>
        </p:txBody>
      </p:sp>
    </p:spTree>
    <p:extLst>
      <p:ext uri="{BB962C8B-B14F-4D97-AF65-F5344CB8AC3E}">
        <p14:creationId xmlns:p14="http://schemas.microsoft.com/office/powerpoint/2010/main" val="37541860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DF421-AAED-4174-B0EA-22B51B59FB9E}" type="datetimeFigureOut">
              <a:rPr lang="en-US" smtClean="0"/>
              <a:t>11/07/17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9C03-841C-4706-B395-C6CA3FBB0C64}" type="slidenum">
              <a:rPr lang="en-US" smtClean="0"/>
              <a:t>‹#›</a:t>
            </a:fld>
            <a:endParaRPr lang="en-US"/>
          </a:p>
        </p:txBody>
      </p:sp>
    </p:spTree>
    <p:extLst>
      <p:ext uri="{BB962C8B-B14F-4D97-AF65-F5344CB8AC3E}">
        <p14:creationId xmlns:p14="http://schemas.microsoft.com/office/powerpoint/2010/main" val="367005740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CF2D8-B529-499B-B88C-183E846EF362}" type="datetimeFigureOut">
              <a:rPr lang="en-US" smtClean="0"/>
              <a:t>11/07/17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211855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F2D8-B529-499B-B88C-183E846EF362}" type="datetimeFigureOut">
              <a:rPr lang="en-US" smtClean="0"/>
              <a:t>11/07/17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35430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F2D8-B529-499B-B88C-183E846EF362}" type="datetimeFigureOut">
              <a:rPr lang="en-US" smtClean="0"/>
              <a:t>11/07/17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685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F2D8-B529-499B-B88C-183E846EF362}" type="datetimeFigureOut">
              <a:rPr lang="en-US" smtClean="0"/>
              <a:t>11/07/17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97897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7CF2D8-B529-499B-B88C-183E846EF362}" type="datetimeFigureOut">
              <a:rPr lang="en-US" smtClean="0"/>
              <a:t>11/07/17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112718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CF2D8-B529-499B-B88C-183E846EF362}" type="datetimeFigureOut">
              <a:rPr lang="en-US" smtClean="0"/>
              <a:t>11/07/17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89817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CF2D8-B529-499B-B88C-183E846EF362}" type="datetimeFigureOut">
              <a:rPr lang="en-US" smtClean="0"/>
              <a:t>11/07/17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69660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CF2D8-B529-499B-B88C-183E846EF362}" type="datetimeFigureOut">
              <a:rPr lang="en-US" smtClean="0"/>
              <a:t>11/07/17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102663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CF2D8-B529-499B-B88C-183E846EF362}" type="datetimeFigureOut">
              <a:rPr lang="en-US" smtClean="0"/>
              <a:t>11/07/17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93232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CF2D8-B529-499B-B88C-183E846EF362}" type="datetimeFigureOut">
              <a:rPr lang="en-US" smtClean="0"/>
              <a:t>11/07/17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167776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CF2D8-B529-499B-B88C-183E846EF362}" type="datetimeFigureOut">
              <a:rPr lang="en-US" smtClean="0"/>
              <a:t>11/07/17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E1ED7-6798-4D53-A5C5-C5E17632CF23}" type="slidenum">
              <a:rPr lang="en-US" smtClean="0"/>
              <a:t>‹#›</a:t>
            </a:fld>
            <a:endParaRPr lang="en-US"/>
          </a:p>
        </p:txBody>
      </p:sp>
    </p:spTree>
    <p:extLst>
      <p:ext uri="{BB962C8B-B14F-4D97-AF65-F5344CB8AC3E}">
        <p14:creationId xmlns:p14="http://schemas.microsoft.com/office/powerpoint/2010/main" val="24016596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CF2D8-B529-499B-B88C-183E846EF362}" type="datetimeFigureOut">
              <a:rPr lang="en-US" smtClean="0"/>
              <a:t>11/07/17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2E1ED7-6798-4D53-A5C5-C5E17632CF23}" type="slidenum">
              <a:rPr lang="en-US" smtClean="0"/>
              <a:t>‹#›</a:t>
            </a:fld>
            <a:endParaRPr lang="en-US"/>
          </a:p>
        </p:txBody>
      </p:sp>
    </p:spTree>
    <p:extLst>
      <p:ext uri="{BB962C8B-B14F-4D97-AF65-F5344CB8AC3E}">
        <p14:creationId xmlns:p14="http://schemas.microsoft.com/office/powerpoint/2010/main" val="975854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emf"/><Relationship Id="rId7"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0"/>
            <a:ext cx="12192000" cy="6768598"/>
            <a:chOff x="0" y="0"/>
            <a:chExt cx="12192000" cy="6768598"/>
          </a:xfrm>
        </p:grpSpPr>
        <p:grpSp>
          <p:nvGrpSpPr>
            <p:cNvPr id="20" name="Group 19"/>
            <p:cNvGrpSpPr/>
            <p:nvPr/>
          </p:nvGrpSpPr>
          <p:grpSpPr>
            <a:xfrm>
              <a:off x="0" y="0"/>
              <a:ext cx="12192000" cy="2016000"/>
              <a:chOff x="0" y="0"/>
              <a:chExt cx="12192000" cy="2016000"/>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57400" y="0"/>
                <a:ext cx="8096250" cy="1357312"/>
              </a:xfrm>
              <a:prstGeom prst="rect">
                <a:avLst/>
              </a:prstGeom>
              <a:solidFill>
                <a:srgbClr val="0077D4"/>
              </a:solidFill>
              <a:ln>
                <a:solidFill>
                  <a:srgbClr val="0077D4"/>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Rectangle 6"/>
              <p:cNvSpPr/>
              <p:nvPr/>
            </p:nvSpPr>
            <p:spPr>
              <a:xfrm>
                <a:off x="0" y="1357313"/>
                <a:ext cx="2057400" cy="658687"/>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57401" y="1357312"/>
                <a:ext cx="8089232" cy="527635"/>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0144125"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19" y="210220"/>
                <a:ext cx="1725235" cy="936874"/>
              </a:xfrm>
              <a:prstGeom prst="rect">
                <a:avLst/>
              </a:prstGeom>
            </p:spPr>
          </p:pic>
        </p:grpSp>
        <p:sp>
          <p:nvSpPr>
            <p:cNvPr id="23" name="TextBox 22"/>
            <p:cNvSpPr txBox="1"/>
            <p:nvPr/>
          </p:nvSpPr>
          <p:spPr>
            <a:xfrm>
              <a:off x="2296193" y="254302"/>
              <a:ext cx="7387294" cy="1061829"/>
            </a:xfrm>
            <a:prstGeom prst="rect">
              <a:avLst/>
            </a:prstGeom>
            <a:noFill/>
          </p:spPr>
          <p:txBody>
            <a:bodyPr wrap="square" rtlCol="0">
              <a:spAutoFit/>
            </a:bodyPr>
            <a:lstStyle/>
            <a:p>
              <a:pPr algn="r"/>
              <a:r>
                <a:rPr lang="bn-IN" sz="2800" dirty="0" smtClean="0">
                  <a:solidFill>
                    <a:schemeClr val="bg1"/>
                  </a:solidFill>
                </a:rPr>
                <a:t>UNESCO </a:t>
              </a:r>
              <a:r>
                <a:rPr lang="mr-IN" sz="2800" dirty="0" smtClean="0">
                  <a:solidFill>
                    <a:schemeClr val="bg1"/>
                  </a:solidFill>
                </a:rPr>
                <a:t>–</a:t>
              </a:r>
              <a:r>
                <a:rPr lang="bn-IN" sz="2800" dirty="0" smtClean="0">
                  <a:solidFill>
                    <a:schemeClr val="bg1"/>
                  </a:solidFill>
                </a:rPr>
                <a:t> CFIT : CÔTE </a:t>
              </a:r>
              <a:r>
                <a:rPr lang="bn-IN" sz="2800" dirty="0" smtClean="0">
                  <a:solidFill>
                    <a:schemeClr val="bg1"/>
                  </a:solidFill>
                </a:rPr>
                <a:t>D’IVOIRE  </a:t>
              </a:r>
              <a:endParaRPr lang="en-US" sz="2800" dirty="0" smtClean="0">
                <a:solidFill>
                  <a:schemeClr val="bg1"/>
                </a:solidFill>
              </a:endParaRPr>
            </a:p>
            <a:p>
              <a:endParaRPr lang="en-US" sz="3500" dirty="0">
                <a:solidFill>
                  <a:schemeClr val="bg1"/>
                </a:solidFill>
              </a:endParaRPr>
            </a:p>
          </p:txBody>
        </p:sp>
        <p:sp>
          <p:nvSpPr>
            <p:cNvPr id="25" name="TextBox 24"/>
            <p:cNvSpPr txBox="1"/>
            <p:nvPr/>
          </p:nvSpPr>
          <p:spPr>
            <a:xfrm>
              <a:off x="2072105" y="1437049"/>
              <a:ext cx="9959473" cy="400110"/>
            </a:xfrm>
            <a:prstGeom prst="rect">
              <a:avLst/>
            </a:prstGeom>
            <a:noFill/>
          </p:spPr>
          <p:txBody>
            <a:bodyPr wrap="square" rtlCol="0">
              <a:spAutoFit/>
            </a:bodyPr>
            <a:lstStyle/>
            <a:p>
              <a:pPr algn="ctr"/>
              <a:endParaRPr lang="en-US" sz="2000" dirty="0">
                <a:solidFill>
                  <a:schemeClr val="bg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600" y="6017683"/>
              <a:ext cx="1638300" cy="681316"/>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grpSp>
      <p:pic>
        <p:nvPicPr>
          <p:cNvPr id="22" name="Picture 21" descr="mage illustrative de l'article Armoiries de la Côte d'Ivoire"/>
          <p:cNvPicPr/>
          <p:nvPr/>
        </p:nvPicPr>
        <p:blipFill>
          <a:blip r:embed="rId4">
            <a:extLst>
              <a:ext uri="{28A0092B-C50C-407E-A947-70E740481C1C}">
                <a14:useLocalDpi xmlns:a14="http://schemas.microsoft.com/office/drawing/2010/main" val="0"/>
              </a:ext>
            </a:extLst>
          </a:blip>
          <a:srcRect/>
          <a:stretch>
            <a:fillRect/>
          </a:stretch>
        </p:blipFill>
        <p:spPr bwMode="auto">
          <a:xfrm>
            <a:off x="2332121" y="-133685"/>
            <a:ext cx="1758616" cy="1323474"/>
          </a:xfrm>
          <a:prstGeom prst="rect">
            <a:avLst/>
          </a:prstGeom>
          <a:noFill/>
          <a:ln>
            <a:noFill/>
          </a:ln>
        </p:spPr>
      </p:pic>
      <p:pic>
        <p:nvPicPr>
          <p:cNvPr id="24" name="Picture Placeholder 23" descr="Plateforme Afrique-Education - image TIC.png.png"/>
          <p:cNvPicPr>
            <a:picLocks noGrp="1" noChangeAspect="1"/>
          </p:cNvPicPr>
          <p:nvPr>
            <p:ph type="pic" idx="1"/>
          </p:nvPr>
        </p:nvPicPr>
        <p:blipFill>
          <a:blip r:embed="rId5">
            <a:extLst>
              <a:ext uri="{28A0092B-C50C-407E-A947-70E740481C1C}">
                <a14:useLocalDpi xmlns:a14="http://schemas.microsoft.com/office/drawing/2010/main" val="0"/>
              </a:ext>
            </a:extLst>
          </a:blip>
          <a:srcRect l="3554" r="3554"/>
          <a:stretch>
            <a:fillRect/>
          </a:stretch>
        </p:blipFill>
        <p:spPr>
          <a:xfrm>
            <a:off x="3485734" y="1985128"/>
            <a:ext cx="4856162" cy="2265362"/>
          </a:xfrm>
          <a:prstGeom prst="rect">
            <a:avLst/>
          </a:prstGeom>
        </p:spPr>
      </p:pic>
      <p:sp>
        <p:nvSpPr>
          <p:cNvPr id="9" name="TextBox 8"/>
          <p:cNvSpPr txBox="1"/>
          <p:nvPr/>
        </p:nvSpPr>
        <p:spPr>
          <a:xfrm>
            <a:off x="320842" y="2326105"/>
            <a:ext cx="4585369" cy="369332"/>
          </a:xfrm>
          <a:prstGeom prst="rect">
            <a:avLst/>
          </a:prstGeom>
          <a:noFill/>
        </p:spPr>
        <p:txBody>
          <a:bodyPr wrap="square" rtlCol="0">
            <a:spAutoFit/>
          </a:bodyPr>
          <a:lstStyle/>
          <a:p>
            <a:endParaRPr lang="en-US" dirty="0"/>
          </a:p>
        </p:txBody>
      </p:sp>
      <p:pic>
        <p:nvPicPr>
          <p:cNvPr id="29" name="Content Placeholder 4"/>
          <p:cNvPicPr>
            <a:picLocks noChangeAspect="1"/>
          </p:cNvPicPr>
          <p:nvPr/>
        </p:nvPicPr>
        <p:blipFill>
          <a:blip r:embed="rId6"/>
          <a:srcRect t="15473" b="15473"/>
          <a:stretch>
            <a:fillRect/>
          </a:stretch>
        </p:blipFill>
        <p:spPr>
          <a:xfrm>
            <a:off x="10080712" y="93580"/>
            <a:ext cx="2111288" cy="1163051"/>
          </a:xfrm>
          <a:prstGeom prst="rect">
            <a:avLst/>
          </a:prstGeom>
        </p:spPr>
      </p:pic>
      <p:sp>
        <p:nvSpPr>
          <p:cNvPr id="10" name="TextBox 9"/>
          <p:cNvSpPr txBox="1"/>
          <p:nvPr/>
        </p:nvSpPr>
        <p:spPr>
          <a:xfrm>
            <a:off x="935789" y="4478421"/>
            <a:ext cx="9304422" cy="1569660"/>
          </a:xfrm>
          <a:prstGeom prst="rect">
            <a:avLst/>
          </a:prstGeom>
          <a:solidFill>
            <a:schemeClr val="bg1">
              <a:lumMod val="75000"/>
            </a:schemeClr>
          </a:solidFill>
        </p:spPr>
        <p:txBody>
          <a:bodyPr wrap="square" rtlCol="0">
            <a:spAutoFit/>
          </a:bodyPr>
          <a:lstStyle/>
          <a:p>
            <a:pPr algn="ctr"/>
            <a:r>
              <a:rPr lang="en-US" sz="2400" b="1" dirty="0"/>
              <a:t>METTRE A PROFIT LA TECHNOLOGIE POUR UNE FORMATION CONTINUE DE QUALITÉ DES ENSEIGNANTS EN AFRIQUE DE L’OUEST:</a:t>
            </a:r>
          </a:p>
          <a:p>
            <a:pPr algn="ctr"/>
            <a:r>
              <a:rPr lang="en-US" sz="2400" b="1" dirty="0"/>
              <a:t>Le </a:t>
            </a:r>
            <a:r>
              <a:rPr lang="en-US" sz="2400" b="1" dirty="0" err="1"/>
              <a:t>cas</a:t>
            </a:r>
            <a:r>
              <a:rPr lang="en-US" sz="2400" b="1" dirty="0"/>
              <a:t> d</a:t>
            </a:r>
            <a:r>
              <a:rPr lang="bn-IN" sz="2400" b="1" dirty="0"/>
              <a:t>u projet CFIT-</a:t>
            </a:r>
            <a:r>
              <a:rPr lang="en-US" sz="2400" b="1" dirty="0"/>
              <a:t>CÔTE D’IVOIRE</a:t>
            </a:r>
            <a:endParaRPr lang="en-US" sz="2400" dirty="0"/>
          </a:p>
          <a:p>
            <a:endParaRPr lang="en-US" sz="2400" dirty="0"/>
          </a:p>
        </p:txBody>
      </p:sp>
      <p:sp>
        <p:nvSpPr>
          <p:cNvPr id="11" name="Rectangle 10"/>
          <p:cNvSpPr/>
          <p:nvPr/>
        </p:nvSpPr>
        <p:spPr>
          <a:xfrm>
            <a:off x="4235949" y="1451936"/>
            <a:ext cx="3435255" cy="369332"/>
          </a:xfrm>
          <a:prstGeom prst="rect">
            <a:avLst/>
          </a:prstGeom>
        </p:spPr>
        <p:txBody>
          <a:bodyPr wrap="none">
            <a:spAutoFit/>
          </a:bodyPr>
          <a:lstStyle/>
          <a:p>
            <a:pPr algn="ctr"/>
            <a:r>
              <a:rPr lang="bn-IN" dirty="0">
                <a:solidFill>
                  <a:schemeClr val="bg1"/>
                </a:solidFill>
              </a:rPr>
              <a:t>UNESCO-CFIT  CÔTE D’IVOIRE</a:t>
            </a:r>
            <a:endParaRPr lang="en-US" dirty="0"/>
          </a:p>
        </p:txBody>
      </p:sp>
      <p:pic>
        <p:nvPicPr>
          <p:cNvPr id="21" name="Image 5"/>
          <p:cNvPicPr/>
          <p:nvPr/>
        </p:nvPicPr>
        <p:blipFill rotWithShape="1">
          <a:blip r:embed="rId7"/>
          <a:srcRect l="74251" r="1"/>
          <a:stretch/>
        </p:blipFill>
        <p:spPr bwMode="auto">
          <a:xfrm>
            <a:off x="8486903" y="2626454"/>
            <a:ext cx="1356360" cy="1102360"/>
          </a:xfrm>
          <a:prstGeom prst="rect">
            <a:avLst/>
          </a:prstGeom>
          <a:ln>
            <a:noFill/>
          </a:ln>
          <a:extLst>
            <a:ext uri="{53640926-AAD7-44d8-BBD7-CCE9431645EC}">
              <a14:shadowObscured xmlns:a14="http://schemas.microsoft.com/office/drawing/2010/main"/>
            </a:ext>
          </a:extLst>
        </p:spPr>
      </p:pic>
      <p:pic>
        <p:nvPicPr>
          <p:cNvPr id="30" name="Image 5"/>
          <p:cNvPicPr/>
          <p:nvPr/>
        </p:nvPicPr>
        <p:blipFill rotWithShape="1">
          <a:blip r:embed="rId7"/>
          <a:srcRect l="36170" r="39971"/>
          <a:stretch/>
        </p:blipFill>
        <p:spPr bwMode="auto">
          <a:xfrm>
            <a:off x="1830063" y="2640000"/>
            <a:ext cx="1256030" cy="1101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62330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10</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92500"/>
          </a:bodyPr>
          <a:lstStyle/>
          <a:p>
            <a:pPr marL="0" indent="0" algn="just">
              <a:buFont typeface="Monotype Sorts" charset="0"/>
              <a:buNone/>
            </a:pPr>
            <a:r>
              <a:rPr lang="fr-FR" sz="2300" u="sng" dirty="0">
                <a:latin typeface="Helvetica"/>
                <a:ea typeface="ＭＳ Ｐゴシック" charset="0"/>
                <a:cs typeface="Helvetica"/>
              </a:rPr>
              <a:t>CFIT ET PRIORITÉS NATIONALES</a:t>
            </a:r>
            <a:endParaRPr lang="bn-IN" sz="2300" u="sng" dirty="0">
              <a:latin typeface="Helvetica"/>
              <a:ea typeface="ＭＳ Ｐゴシック" charset="0"/>
              <a:cs typeface="Helvetica"/>
            </a:endParaRPr>
          </a:p>
          <a:p>
            <a:pPr marL="0" indent="0" algn="just">
              <a:buFont typeface="Monotype Sorts" charset="0"/>
              <a:buNone/>
            </a:pPr>
            <a:r>
              <a:rPr lang="fr-FR" sz="2300" dirty="0">
                <a:latin typeface="Helvetica"/>
                <a:ea typeface="ＭＳ Ｐゴシック" charset="0"/>
                <a:cs typeface="Helvetica"/>
              </a:rPr>
              <a:t>Pour répondre aux nouveaux enjeux </a:t>
            </a:r>
            <a:r>
              <a:rPr lang="bn-IN" sz="2300" dirty="0" smtClean="0">
                <a:latin typeface="Helvetica"/>
                <a:ea typeface="ＭＳ Ｐゴシック" charset="0"/>
                <a:cs typeface="Helvetica"/>
              </a:rPr>
              <a:t>de l’objectif du développement durable 4, l’Agenda Éducation-2030,</a:t>
            </a:r>
            <a:r>
              <a:rPr lang="fr-FR" sz="2300" dirty="0" smtClean="0">
                <a:latin typeface="Helvetica"/>
                <a:ea typeface="ＭＳ Ｐゴシック" charset="0"/>
                <a:cs typeface="Helvetica"/>
              </a:rPr>
              <a:t> </a:t>
            </a:r>
            <a:r>
              <a:rPr lang="fr-FR" sz="2300" dirty="0">
                <a:latin typeface="Helvetica"/>
                <a:ea typeface="ＭＳ Ｐゴシック" charset="0"/>
                <a:cs typeface="Helvetica"/>
              </a:rPr>
              <a:t>le Gouvernement a affiché sa volonté politique de s’appuyer sur les potentialités éducatives des TIC pour améliorer la qualité du système éducatif ivoirien. </a:t>
            </a:r>
            <a:r>
              <a:rPr lang="bn-IN" sz="2300" dirty="0" smtClean="0">
                <a:latin typeface="Helvetica"/>
                <a:ea typeface="ＭＳ Ｐゴシック" charset="0"/>
                <a:cs typeface="Helvetica"/>
              </a:rPr>
              <a:t>Déjà en 2012</a:t>
            </a:r>
            <a:r>
              <a:rPr lang="fr-FR" sz="2300" dirty="0" smtClean="0">
                <a:latin typeface="Helvetica"/>
                <a:ea typeface="ＭＳ Ｐゴシック" charset="0"/>
                <a:cs typeface="Helvetica"/>
              </a:rPr>
              <a:t>, </a:t>
            </a:r>
            <a:r>
              <a:rPr lang="fr-FR" sz="2300" dirty="0">
                <a:latin typeface="Helvetica"/>
                <a:ea typeface="ＭＳ Ｐゴシック" charset="0"/>
                <a:cs typeface="Helvetica"/>
              </a:rPr>
              <a:t>le Gouvernement a mis en </a:t>
            </a:r>
            <a:r>
              <a:rPr lang="fr-FR" sz="2300" dirty="0" smtClean="0">
                <a:latin typeface="Helvetica"/>
                <a:ea typeface="ＭＳ Ｐゴシック" charset="0"/>
                <a:cs typeface="Helvetica"/>
              </a:rPr>
              <a:t>œuvre </a:t>
            </a:r>
            <a:r>
              <a:rPr lang="fr-FR" sz="2300" dirty="0">
                <a:latin typeface="Helvetica"/>
                <a:ea typeface="ＭＳ Ｐゴシック" charset="0"/>
                <a:cs typeface="Helvetica"/>
              </a:rPr>
              <a:t>le projet e-Education, une composante majeure de son programme E-Gouv. </a:t>
            </a:r>
          </a:p>
          <a:p>
            <a:pPr marL="0" indent="0" algn="just"/>
            <a:endParaRPr lang="fr-FR" sz="1100" dirty="0">
              <a:latin typeface="Helvetica"/>
              <a:ea typeface="ＭＳ Ｐゴシック" charset="0"/>
              <a:cs typeface="Helvetica"/>
            </a:endParaRPr>
          </a:p>
          <a:p>
            <a:pPr marL="0" indent="0" algn="just">
              <a:buFont typeface="Monotype Sorts" charset="0"/>
              <a:buNone/>
            </a:pPr>
            <a:r>
              <a:rPr lang="fr-FR" sz="2300" dirty="0">
                <a:latin typeface="Helvetica"/>
                <a:ea typeface="ＭＳ Ｐゴシック" charset="0"/>
                <a:cs typeface="Helvetica"/>
              </a:rPr>
              <a:t>La manifestation de cette volonté politique se traduit par l’équipement et l’interconnexion des cinq Universités publiques de Côte d’Ivoire. Elle se traduit aussi par la prise d’un décret (n° 2012-894 du 19 septembre 2012) par le Président de la République portant la création d’une discipline TICE dans l’enseignement de base (du CP1 à la classe de 3ème). </a:t>
            </a:r>
            <a:endParaRPr lang="bn-IN" sz="2300" dirty="0">
              <a:latin typeface="Helvetica"/>
              <a:ea typeface="ＭＳ Ｐゴシック" charset="0"/>
              <a:cs typeface="Helvetica"/>
            </a:endParaRPr>
          </a:p>
          <a:p>
            <a:pPr marL="0" indent="0" algn="just">
              <a:buFont typeface="Monotype Sorts" charset="0"/>
              <a:buNone/>
            </a:pPr>
            <a:endParaRPr lang="bn-IN" sz="1100" dirty="0">
              <a:latin typeface="Helvetica"/>
              <a:ea typeface="ＭＳ Ｐゴシック" charset="0"/>
              <a:cs typeface="Helvetica"/>
            </a:endParaRPr>
          </a:p>
          <a:p>
            <a:pPr marL="0" indent="0" algn="just">
              <a:buNone/>
            </a:pPr>
            <a:r>
              <a:rPr lang="fr-FR" sz="2300" dirty="0">
                <a:latin typeface="Helvetica"/>
                <a:ea typeface="ＭＳ Ｐゴシック" charset="0"/>
                <a:cs typeface="Helvetica"/>
              </a:rPr>
              <a:t>Elle se manifeste sur le terrain par la mise en œuvre de plusieurs initiatives d’usage des TIC pour les formations initiale et continue et le développement professionnel des enseignants.</a:t>
            </a:r>
          </a:p>
          <a:p>
            <a:endParaRPr lang="en-US" dirty="0"/>
          </a:p>
        </p:txBody>
      </p:sp>
    </p:spTree>
    <p:extLst>
      <p:ext uri="{BB962C8B-B14F-4D97-AF65-F5344CB8AC3E}">
        <p14:creationId xmlns:p14="http://schemas.microsoft.com/office/powerpoint/2010/main" val="41295899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11</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a:bodyPr>
          <a:lstStyle/>
          <a:p>
            <a:pPr marL="0" indent="0" algn="just">
              <a:buFont typeface="Monotype Sorts" charset="0"/>
              <a:buNone/>
            </a:pPr>
            <a:r>
              <a:rPr lang="fr-FR" sz="2100" dirty="0">
                <a:latin typeface="Helvetica"/>
                <a:ea typeface="ＭＳ Ｐゴシック" charset="0"/>
                <a:cs typeface="Helvetica"/>
              </a:rPr>
              <a:t>Le projet CFIT s'inscrit ainsi dans les priorités de l'Etat au niveau de la formation initiale et continue des enseignants et a reçu un accueil très favorable de la communauté éducative. </a:t>
            </a:r>
            <a:endParaRPr lang="bn-IN" sz="2100" dirty="0">
              <a:latin typeface="Helvetica"/>
              <a:ea typeface="ＭＳ Ｐゴシック" charset="0"/>
              <a:cs typeface="Helvetica"/>
            </a:endParaRPr>
          </a:p>
          <a:p>
            <a:pPr marL="0" indent="0" algn="just">
              <a:buNone/>
            </a:pPr>
            <a:r>
              <a:rPr lang="fr-FR" sz="2100" dirty="0">
                <a:latin typeface="Helvetica"/>
                <a:cs typeface="Helvetica"/>
              </a:rPr>
              <a:t>Au regard des avantages qu'offrent les TIC dans la mise en œuvre de la formation continue des enseignants, les autorités éducatives  ivoiriennes ont sollicité et acquis l'appui de l'UNESCO qui, à travers le Fonds en dépôt de la Chine, a mis en place un projet de formation pédagogique continue à distance par les TIC. Ce projet vise à améliorer la formation continue des enseignants en réduisant le déficit </a:t>
            </a:r>
            <a:r>
              <a:rPr lang="fr-FR" sz="2100" dirty="0" smtClean="0">
                <a:latin typeface="Helvetica"/>
                <a:cs typeface="Helvetica"/>
              </a:rPr>
              <a:t>d</a:t>
            </a:r>
            <a:r>
              <a:rPr lang="bn-IN" sz="2100" dirty="0" smtClean="0">
                <a:latin typeface="Helvetica"/>
                <a:cs typeface="Helvetica"/>
              </a:rPr>
              <a:t>e l</a:t>
            </a:r>
            <a:r>
              <a:rPr lang="fr-FR" sz="2100" dirty="0" smtClean="0">
                <a:latin typeface="Helvetica"/>
                <a:cs typeface="Helvetica"/>
              </a:rPr>
              <a:t>’encadrement </a:t>
            </a:r>
            <a:r>
              <a:rPr lang="fr-FR" sz="2100" dirty="0">
                <a:latin typeface="Helvetica"/>
                <a:cs typeface="Helvetica"/>
              </a:rPr>
              <a:t>pédagogique dans des régions hautement défavorisées. Spécifiquement, il s’agit de:</a:t>
            </a:r>
          </a:p>
          <a:p>
            <a:pPr algn="just">
              <a:buFont typeface="Wingdings" panose="05000000000000000000" pitchFamily="2" charset="2"/>
              <a:buChar char="§"/>
            </a:pPr>
            <a:r>
              <a:rPr lang="fr-FR" sz="2100" dirty="0">
                <a:latin typeface="Helvetica"/>
                <a:cs typeface="Helvetica"/>
              </a:rPr>
              <a:t>f</a:t>
            </a:r>
            <a:r>
              <a:rPr lang="fr-FR" sz="2100" dirty="0"/>
              <a:t>aciliter l'accès à la formation continue à un plus grand nombre d'instituteurs  et de professeurs de collège à l’aide des TIC;</a:t>
            </a:r>
          </a:p>
          <a:p>
            <a:pPr algn="just">
              <a:buFont typeface="Wingdings" panose="05000000000000000000" pitchFamily="2" charset="2"/>
              <a:buChar char="§"/>
            </a:pPr>
            <a:r>
              <a:rPr lang="fr-FR" sz="2100" dirty="0">
                <a:latin typeface="Helvetica"/>
                <a:cs typeface="Helvetica"/>
              </a:rPr>
              <a:t>Former localement des cohortes d’experts en ingénierie de conception et en ingénierie </a:t>
            </a:r>
            <a:r>
              <a:rPr lang="fr-FR" sz="2100" dirty="0" err="1">
                <a:latin typeface="Helvetica"/>
                <a:cs typeface="Helvetica"/>
              </a:rPr>
              <a:t>tutorale</a:t>
            </a:r>
            <a:r>
              <a:rPr lang="fr-FR" sz="2100" dirty="0">
                <a:latin typeface="Helvetica"/>
                <a:cs typeface="Helvetica"/>
              </a:rPr>
              <a:t> en FOAD ;</a:t>
            </a:r>
          </a:p>
          <a:p>
            <a:pPr algn="just">
              <a:buFont typeface="Wingdings" panose="05000000000000000000" pitchFamily="2" charset="2"/>
              <a:buChar char="§"/>
            </a:pPr>
            <a:r>
              <a:rPr lang="fr-FR" sz="2100" dirty="0">
                <a:latin typeface="Helvetica"/>
                <a:cs typeface="Helvetica"/>
              </a:rPr>
              <a:t>Vulgariser l’utilisation des TIC dans l’enseignement.</a:t>
            </a:r>
          </a:p>
          <a:p>
            <a:endParaRPr lang="en-US" dirty="0"/>
          </a:p>
        </p:txBody>
      </p:sp>
    </p:spTree>
    <p:extLst>
      <p:ext uri="{BB962C8B-B14F-4D97-AF65-F5344CB8AC3E}">
        <p14:creationId xmlns:p14="http://schemas.microsoft.com/office/powerpoint/2010/main" val="41698982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12</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92500" lnSpcReduction="10000"/>
          </a:bodyPr>
          <a:lstStyle/>
          <a:p>
            <a:r>
              <a:rPr lang="fr-FR" sz="2300" b="1" dirty="0">
                <a:latin typeface="Helvetica"/>
                <a:ea typeface="ＭＳ Ｐゴシック" charset="0"/>
                <a:cs typeface="Helvetica"/>
              </a:rPr>
              <a:t>LES</a:t>
            </a:r>
            <a:r>
              <a:rPr lang="bn-IN" sz="2300" b="1" dirty="0">
                <a:latin typeface="Helvetica"/>
                <a:ea typeface="ＭＳ Ｐゴシック" charset="0"/>
                <a:cs typeface="Helvetica"/>
              </a:rPr>
              <a:t> </a:t>
            </a:r>
            <a:r>
              <a:rPr lang="en-US" sz="2300" b="1" dirty="0">
                <a:latin typeface="Helvetica"/>
                <a:ea typeface="ＭＳ Ｐゴシック" charset="0"/>
                <a:cs typeface="Helvetica"/>
              </a:rPr>
              <a:t>LEÇONS TIR</a:t>
            </a:r>
            <a:r>
              <a:rPr lang="bn-IN" sz="2300" b="1" dirty="0">
                <a:latin typeface="Helvetica"/>
                <a:ea typeface="ＭＳ Ｐゴシック" charset="0"/>
                <a:cs typeface="Helvetica"/>
              </a:rPr>
              <a:t>ÉS DE LA PHASE I</a:t>
            </a:r>
          </a:p>
          <a:p>
            <a:pPr marL="0" indent="0" algn="just">
              <a:buFont typeface="Wingdings" charset="0"/>
              <a:buChar char="q"/>
            </a:pPr>
            <a:r>
              <a:rPr lang="fr-FR" sz="2300" dirty="0">
                <a:latin typeface="Helvetica"/>
                <a:ea typeface="ＭＳ Ｐゴシック" charset="0"/>
                <a:cs typeface="Helvetica"/>
              </a:rPr>
              <a:t>Au niveau des infrastructures et équipements.</a:t>
            </a:r>
          </a:p>
          <a:p>
            <a:pPr marL="0" indent="0" algn="just">
              <a:buFont typeface="Monotype Sorts" charset="0"/>
              <a:buNone/>
            </a:pPr>
            <a:r>
              <a:rPr lang="fr-FR" sz="2300" dirty="0">
                <a:latin typeface="Helvetica"/>
                <a:ea typeface="ＭＳ Ｐゴシック" charset="0"/>
                <a:cs typeface="Helvetica"/>
              </a:rPr>
              <a:t>Le projet tel que pensé en Côte d’Ivoire nécessitait des salles équipées et sécurisées et une bonne connexion Internet. </a:t>
            </a:r>
            <a:r>
              <a:rPr lang="bn-IN" sz="2300" dirty="0">
                <a:latin typeface="Helvetica"/>
                <a:ea typeface="ＭＳ Ｐゴシック" charset="0"/>
                <a:cs typeface="Helvetica"/>
              </a:rPr>
              <a:t>Au regard des coûts élevés des matériels TIC et des problèmes de connexions Internet, l’équipe projet a décidé de tirer profit des connexions internet des téléphonies et des équipements personnels des enseignants</a:t>
            </a:r>
            <a:endParaRPr lang="fr-FR" sz="2300" dirty="0">
              <a:latin typeface="Helvetica"/>
              <a:ea typeface="ＭＳ Ｐゴシック" charset="0"/>
              <a:cs typeface="Helvetica"/>
            </a:endParaRPr>
          </a:p>
          <a:p>
            <a:pPr algn="just">
              <a:buFont typeface="Wingdings" pitchFamily="2" charset="2"/>
              <a:buChar char="q"/>
            </a:pPr>
            <a:r>
              <a:rPr lang="fr-FR" sz="2300" dirty="0">
                <a:latin typeface="Helvetica"/>
                <a:ea typeface="ＭＳ Ｐゴシック" charset="0"/>
                <a:cs typeface="Helvetica"/>
              </a:rPr>
              <a:t>Au niveau des ressources humaines.</a:t>
            </a:r>
          </a:p>
          <a:p>
            <a:pPr marL="0" indent="0" algn="just">
              <a:buFont typeface="Monotype Sorts" charset="0"/>
              <a:buNone/>
            </a:pPr>
            <a:r>
              <a:rPr lang="fr-FR" sz="2300" dirty="0">
                <a:latin typeface="Helvetica"/>
                <a:ea typeface="ＭＳ Ｐゴシック" charset="0"/>
                <a:cs typeface="Helvetica"/>
              </a:rPr>
              <a:t>l’équipe projet avait défini un profil basé sur la compétence pédagogique et la maîtrise de l’outil informatique pour l’accompagnement des enseignants auditeurs lors de la formation en ligne. </a:t>
            </a:r>
          </a:p>
          <a:p>
            <a:pPr marL="0" indent="0" algn="just">
              <a:buFont typeface="Monotype Sorts" charset="0"/>
              <a:buNone/>
            </a:pPr>
            <a:r>
              <a:rPr lang="fr-FR" sz="2300" dirty="0">
                <a:latin typeface="Helvetica"/>
                <a:ea typeface="ＭＳ Ｐゴシック" charset="0"/>
                <a:cs typeface="Helvetica"/>
              </a:rPr>
              <a:t>Ce fut une gageure difficile </a:t>
            </a:r>
            <a:r>
              <a:rPr lang="bn-IN" sz="2300" dirty="0" smtClean="0">
                <a:latin typeface="Helvetica"/>
                <a:ea typeface="ＭＳ Ｐゴシック" charset="0"/>
                <a:cs typeface="Helvetica"/>
              </a:rPr>
              <a:t>à</a:t>
            </a:r>
            <a:r>
              <a:rPr lang="fr-FR" sz="2300" dirty="0" smtClean="0">
                <a:latin typeface="Helvetica"/>
                <a:ea typeface="ＭＳ Ｐゴシック" charset="0"/>
                <a:cs typeface="Helvetica"/>
              </a:rPr>
              <a:t> </a:t>
            </a:r>
            <a:r>
              <a:rPr lang="fr-FR" sz="2300" dirty="0" err="1" smtClean="0">
                <a:latin typeface="Helvetica"/>
                <a:ea typeface="ＭＳ Ｐゴシック" charset="0"/>
                <a:cs typeface="Helvetica"/>
              </a:rPr>
              <a:t>réalis</a:t>
            </a:r>
            <a:r>
              <a:rPr lang="bn-IN" sz="2300" dirty="0" smtClean="0">
                <a:latin typeface="Helvetica"/>
                <a:ea typeface="ＭＳ Ｐゴシック" charset="0"/>
                <a:cs typeface="Helvetica"/>
              </a:rPr>
              <a:t>er</a:t>
            </a:r>
            <a:r>
              <a:rPr lang="fr-FR" sz="2300" dirty="0" smtClean="0">
                <a:latin typeface="Helvetica"/>
                <a:ea typeface="ＭＳ Ｐゴシック" charset="0"/>
                <a:cs typeface="Helvetica"/>
              </a:rPr>
              <a:t>. </a:t>
            </a:r>
            <a:r>
              <a:rPr lang="fr-FR" sz="2300" dirty="0">
                <a:latin typeface="Helvetica"/>
                <a:ea typeface="ＭＳ Ｐゴシック" charset="0"/>
                <a:cs typeface="Helvetica"/>
              </a:rPr>
              <a:t>Très peu de conseillers pédagogiques du primaire ont une maîtrise de l’outil informatique.</a:t>
            </a:r>
          </a:p>
          <a:p>
            <a:pPr algn="just">
              <a:buFont typeface="Wingdings" pitchFamily="2" charset="2"/>
              <a:buChar char="q"/>
            </a:pPr>
            <a:r>
              <a:rPr lang="fr-FR" sz="2300" dirty="0">
                <a:latin typeface="Helvetica"/>
                <a:ea typeface="ＭＳ Ｐゴシック" charset="0"/>
                <a:cs typeface="Helvetica"/>
              </a:rPr>
              <a:t>Au niveau des stagiaires, de façon volontaire nous avons  privilégié les institutrices. 80% des auditeurs sont des femmes. Le problèmes </a:t>
            </a:r>
            <a:r>
              <a:rPr lang="bn-IN" sz="2300" dirty="0">
                <a:latin typeface="Helvetica"/>
                <a:ea typeface="ＭＳ Ｐゴシック" charset="0"/>
                <a:cs typeface="Helvetica"/>
              </a:rPr>
              <a:t>ici égalemen</a:t>
            </a:r>
            <a:r>
              <a:rPr lang="fr-FR" sz="2300" dirty="0" err="1">
                <a:latin typeface="Helvetica"/>
                <a:ea typeface="ＭＳ Ｐゴシック" charset="0"/>
                <a:cs typeface="Helvetica"/>
              </a:rPr>
              <a:t>t</a:t>
            </a:r>
            <a:r>
              <a:rPr lang="bn-IN" sz="2300" dirty="0">
                <a:latin typeface="Helvetica"/>
                <a:ea typeface="ＭＳ Ｐゴシック" charset="0"/>
                <a:cs typeface="Helvetica"/>
              </a:rPr>
              <a:t> fut</a:t>
            </a:r>
            <a:r>
              <a:rPr lang="fr-FR" sz="2300" dirty="0">
                <a:latin typeface="Helvetica"/>
                <a:ea typeface="ＭＳ Ｐゴシック" charset="0"/>
                <a:cs typeface="Helvetica"/>
              </a:rPr>
              <a:t> la maîtrise de l’outil informatique.</a:t>
            </a:r>
          </a:p>
          <a:p>
            <a:endParaRPr lang="en-US" dirty="0"/>
          </a:p>
        </p:txBody>
      </p:sp>
    </p:spTree>
    <p:extLst>
      <p:ext uri="{BB962C8B-B14F-4D97-AF65-F5344CB8AC3E}">
        <p14:creationId xmlns:p14="http://schemas.microsoft.com/office/powerpoint/2010/main" val="10789259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13</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a:bodyPr>
          <a:lstStyle/>
          <a:p>
            <a:r>
              <a:rPr lang="fr-FR" sz="1800" dirty="0">
                <a:latin typeface="Helvetica"/>
                <a:cs typeface="Helvetica"/>
              </a:rPr>
              <a:t>A cet effet, au cours </a:t>
            </a:r>
            <a:r>
              <a:rPr lang="fr-FR" sz="1800" dirty="0" smtClean="0">
                <a:latin typeface="Helvetica"/>
                <a:cs typeface="Helvetica"/>
              </a:rPr>
              <a:t>de</a:t>
            </a:r>
            <a:r>
              <a:rPr lang="bn-IN" sz="1800" dirty="0" smtClean="0">
                <a:latin typeface="Helvetica"/>
                <a:cs typeface="Helvetica"/>
              </a:rPr>
              <a:t> la</a:t>
            </a:r>
            <a:r>
              <a:rPr lang="fr-FR" sz="1800" dirty="0" smtClean="0">
                <a:latin typeface="Helvetica"/>
                <a:cs typeface="Helvetica"/>
              </a:rPr>
              <a:t> </a:t>
            </a:r>
            <a:r>
              <a:rPr lang="fr-FR" sz="1800" dirty="0">
                <a:latin typeface="Helvetica"/>
                <a:cs typeface="Helvetica"/>
              </a:rPr>
              <a:t>mise en </a:t>
            </a:r>
            <a:r>
              <a:rPr lang="fr-FR" sz="1800" dirty="0" smtClean="0">
                <a:latin typeface="Helvetica"/>
                <a:cs typeface="Helvetica"/>
              </a:rPr>
              <a:t>œuvre</a:t>
            </a:r>
            <a:r>
              <a:rPr lang="bn-IN" sz="1800" dirty="0" smtClean="0">
                <a:latin typeface="Helvetica"/>
                <a:cs typeface="Helvetica"/>
              </a:rPr>
              <a:t> de la phase I</a:t>
            </a:r>
            <a:r>
              <a:rPr lang="fr-FR" sz="1800" dirty="0" smtClean="0">
                <a:latin typeface="Helvetica"/>
                <a:cs typeface="Helvetica"/>
              </a:rPr>
              <a:t>, </a:t>
            </a:r>
            <a:r>
              <a:rPr lang="fr-FR" sz="1800" dirty="0">
                <a:latin typeface="Helvetica"/>
                <a:cs typeface="Helvetica"/>
              </a:rPr>
              <a:t>le projet  a permis d’atteindre les résultats suivants: </a:t>
            </a:r>
            <a:endParaRPr lang="fr-CI" sz="1800" dirty="0">
              <a:latin typeface="Helvetica"/>
              <a:cs typeface="Helvetica"/>
            </a:endParaRPr>
          </a:p>
          <a:p>
            <a:pPr lvl="1">
              <a:buFontTx/>
              <a:buChar char="-"/>
            </a:pPr>
            <a:r>
              <a:rPr lang="bn-IN" sz="1700" dirty="0" smtClean="0">
                <a:latin typeface="Helvetica"/>
                <a:cs typeface="Helvetica"/>
              </a:rPr>
              <a:t> </a:t>
            </a:r>
            <a:r>
              <a:rPr lang="fr-FR" sz="1700" dirty="0" smtClean="0">
                <a:latin typeface="Helvetica"/>
                <a:cs typeface="Helvetica"/>
              </a:rPr>
              <a:t>la </a:t>
            </a:r>
            <a:r>
              <a:rPr lang="fr-FR" sz="1700" dirty="0">
                <a:latin typeface="Helvetica"/>
                <a:cs typeface="Helvetica"/>
              </a:rPr>
              <a:t>sensibilisation de </a:t>
            </a:r>
            <a:r>
              <a:rPr lang="bn-IN" sz="1700" b="1" dirty="0" smtClean="0">
                <a:latin typeface="Helvetica"/>
                <a:cs typeface="Helvetica"/>
              </a:rPr>
              <a:t>60</a:t>
            </a:r>
            <a:r>
              <a:rPr lang="fr-FR" sz="1700" dirty="0" smtClean="0">
                <a:latin typeface="Helvetica"/>
                <a:cs typeface="Helvetica"/>
              </a:rPr>
              <a:t> </a:t>
            </a:r>
            <a:r>
              <a:rPr lang="fr-FR" sz="1700" dirty="0">
                <a:latin typeface="Helvetica"/>
                <a:cs typeface="Helvetica"/>
              </a:rPr>
              <a:t>hauts responsables de la chaîne sur les avantages de l’ingénierie de la formation </a:t>
            </a:r>
            <a:r>
              <a:rPr lang="bn-IN" sz="1700" dirty="0" smtClean="0">
                <a:latin typeface="Helvetica"/>
                <a:cs typeface="Helvetica"/>
              </a:rPr>
              <a:t> </a:t>
            </a:r>
          </a:p>
          <a:p>
            <a:pPr marL="457200" lvl="1" indent="0">
              <a:buNone/>
            </a:pPr>
            <a:r>
              <a:rPr lang="bn-IN" sz="1700" dirty="0">
                <a:latin typeface="Helvetica"/>
                <a:cs typeface="Helvetica"/>
              </a:rPr>
              <a:t> </a:t>
            </a:r>
            <a:r>
              <a:rPr lang="bn-IN" sz="1700" dirty="0" smtClean="0">
                <a:latin typeface="Helvetica"/>
                <a:cs typeface="Helvetica"/>
              </a:rPr>
              <a:t>    </a:t>
            </a:r>
            <a:r>
              <a:rPr lang="fr-FR" sz="1700" dirty="0" smtClean="0">
                <a:latin typeface="Helvetica"/>
                <a:cs typeface="Helvetica"/>
              </a:rPr>
              <a:t>en </a:t>
            </a:r>
            <a:r>
              <a:rPr lang="fr-FR" sz="1700" dirty="0">
                <a:latin typeface="Helvetica"/>
                <a:cs typeface="Helvetica"/>
              </a:rPr>
              <a:t>ligne</a:t>
            </a:r>
            <a:endParaRPr lang="fr-CI" sz="1700" dirty="0">
              <a:latin typeface="Helvetica"/>
              <a:cs typeface="Helvetica"/>
            </a:endParaRPr>
          </a:p>
          <a:p>
            <a:pPr marL="457200" lvl="1" indent="0">
              <a:buNone/>
            </a:pPr>
            <a:r>
              <a:rPr lang="fr-FR" sz="1700" dirty="0">
                <a:latin typeface="Helvetica"/>
                <a:cs typeface="Helvetica"/>
              </a:rPr>
              <a:t>-    l’équipement en matériels </a:t>
            </a:r>
            <a:r>
              <a:rPr lang="fr-FR" sz="1700" dirty="0" smtClean="0">
                <a:latin typeface="Helvetica"/>
                <a:cs typeface="Helvetica"/>
              </a:rPr>
              <a:t>TIC</a:t>
            </a:r>
            <a:r>
              <a:rPr lang="bn-IN" sz="1700" dirty="0" smtClean="0">
                <a:latin typeface="Helvetica"/>
                <a:cs typeface="Helvetica"/>
              </a:rPr>
              <a:t> de formation en ligne</a:t>
            </a:r>
            <a:r>
              <a:rPr lang="fr-FR" sz="1700" dirty="0" smtClean="0">
                <a:latin typeface="Helvetica"/>
                <a:cs typeface="Helvetica"/>
              </a:rPr>
              <a:t> </a:t>
            </a:r>
            <a:r>
              <a:rPr lang="fr-FR" sz="1700" dirty="0">
                <a:latin typeface="Helvetica"/>
                <a:cs typeface="Helvetica"/>
              </a:rPr>
              <a:t>de sept (</a:t>
            </a:r>
            <a:r>
              <a:rPr lang="fr-FR" sz="1700" b="1" dirty="0">
                <a:latin typeface="Helvetica"/>
                <a:cs typeface="Helvetica"/>
              </a:rPr>
              <a:t>07</a:t>
            </a:r>
            <a:r>
              <a:rPr lang="fr-FR" sz="1700" dirty="0">
                <a:latin typeface="Helvetica"/>
                <a:cs typeface="Helvetica"/>
              </a:rPr>
              <a:t>) centres de formation ; </a:t>
            </a:r>
            <a:endParaRPr lang="fr-CI" sz="1700" dirty="0">
              <a:latin typeface="Helvetica"/>
              <a:cs typeface="Helvetica"/>
            </a:endParaRPr>
          </a:p>
          <a:p>
            <a:pPr marL="457200" lvl="1" indent="0">
              <a:buNone/>
            </a:pPr>
            <a:r>
              <a:rPr lang="fr-FR" sz="1700" dirty="0">
                <a:latin typeface="Helvetica"/>
                <a:cs typeface="Helvetica"/>
              </a:rPr>
              <a:t>-    la création d’une plateforme de </a:t>
            </a:r>
            <a:r>
              <a:rPr lang="fr-FR" sz="1700" dirty="0" smtClean="0">
                <a:latin typeface="Helvetica"/>
                <a:cs typeface="Helvetica"/>
              </a:rPr>
              <a:t>formation</a:t>
            </a:r>
            <a:r>
              <a:rPr lang="bn-IN" sz="1700" dirty="0" smtClean="0">
                <a:latin typeface="Helvetica"/>
                <a:cs typeface="Helvetica"/>
              </a:rPr>
              <a:t>;</a:t>
            </a:r>
            <a:endParaRPr lang="fr-CI" sz="1700" dirty="0">
              <a:latin typeface="Helvetica"/>
              <a:cs typeface="Helvetica"/>
            </a:endParaRPr>
          </a:p>
          <a:p>
            <a:pPr lvl="1">
              <a:buFontTx/>
              <a:buChar char="-"/>
            </a:pPr>
            <a:r>
              <a:rPr lang="bn-IN" sz="1700" dirty="0" smtClean="0">
                <a:latin typeface="Helvetica"/>
                <a:cs typeface="Helvetica"/>
              </a:rPr>
              <a:t> </a:t>
            </a:r>
            <a:r>
              <a:rPr lang="fr-FR" sz="1700" dirty="0" smtClean="0">
                <a:latin typeface="Helvetica"/>
                <a:cs typeface="Helvetica"/>
              </a:rPr>
              <a:t>la </a:t>
            </a:r>
            <a:r>
              <a:rPr lang="fr-FR" sz="1700" dirty="0">
                <a:latin typeface="Helvetica"/>
                <a:cs typeface="Helvetica"/>
              </a:rPr>
              <a:t>formation </a:t>
            </a:r>
            <a:r>
              <a:rPr lang="fr-FR" sz="1700" b="1" dirty="0">
                <a:latin typeface="Helvetica"/>
                <a:cs typeface="Helvetica"/>
              </a:rPr>
              <a:t>120</a:t>
            </a:r>
            <a:r>
              <a:rPr lang="fr-FR" sz="1700" dirty="0">
                <a:latin typeface="Helvetica"/>
                <a:cs typeface="Helvetica"/>
              </a:rPr>
              <a:t> acteurs de la chaînes de responsabilité pédagogique en ingénierie de la formation à distance </a:t>
            </a:r>
            <a:endParaRPr lang="bn-IN" sz="1700" dirty="0" smtClean="0">
              <a:latin typeface="Helvetica"/>
              <a:cs typeface="Helvetica"/>
            </a:endParaRPr>
          </a:p>
          <a:p>
            <a:pPr marL="457200" lvl="1" indent="0">
              <a:buNone/>
            </a:pPr>
            <a:r>
              <a:rPr lang="bn-IN" sz="1700" dirty="0">
                <a:latin typeface="Helvetica"/>
                <a:cs typeface="Helvetica"/>
              </a:rPr>
              <a:t> </a:t>
            </a:r>
            <a:r>
              <a:rPr lang="bn-IN" sz="1700" dirty="0" smtClean="0">
                <a:latin typeface="Helvetica"/>
                <a:cs typeface="Helvetica"/>
              </a:rPr>
              <a:t>    </a:t>
            </a:r>
            <a:r>
              <a:rPr lang="fr-FR" sz="1700" dirty="0" smtClean="0">
                <a:latin typeface="Helvetica"/>
                <a:cs typeface="Helvetica"/>
              </a:rPr>
              <a:t>par </a:t>
            </a:r>
            <a:r>
              <a:rPr lang="fr-FR" sz="1700" dirty="0">
                <a:latin typeface="Helvetica"/>
                <a:cs typeface="Helvetica"/>
              </a:rPr>
              <a:t>les technologies de l’information et de la communication (TIC) ;</a:t>
            </a:r>
            <a:endParaRPr lang="fr-CI" sz="1700" dirty="0">
              <a:latin typeface="Helvetica"/>
              <a:cs typeface="Helvetica"/>
            </a:endParaRPr>
          </a:p>
          <a:p>
            <a:pPr marL="457200" lvl="1" indent="0">
              <a:buNone/>
            </a:pPr>
            <a:r>
              <a:rPr lang="fr-FR" sz="1700" dirty="0" smtClean="0">
                <a:latin typeface="Helvetica"/>
                <a:cs typeface="Helvetica"/>
              </a:rPr>
              <a:t>-</a:t>
            </a:r>
            <a:r>
              <a:rPr lang="bn-IN" sz="1700" dirty="0" smtClean="0">
                <a:latin typeface="Helvetica"/>
                <a:cs typeface="Helvetica"/>
              </a:rPr>
              <a:t>    </a:t>
            </a:r>
            <a:r>
              <a:rPr lang="fr-FR" sz="1700" dirty="0" smtClean="0">
                <a:latin typeface="Helvetica"/>
                <a:cs typeface="Helvetica"/>
              </a:rPr>
              <a:t>la </a:t>
            </a:r>
            <a:r>
              <a:rPr lang="fr-FR" sz="1700" dirty="0">
                <a:latin typeface="Helvetica"/>
                <a:cs typeface="Helvetica"/>
              </a:rPr>
              <a:t>conception et le développement de vingt (</a:t>
            </a:r>
            <a:r>
              <a:rPr lang="fr-FR" sz="1700" b="1" dirty="0">
                <a:latin typeface="Helvetica"/>
                <a:cs typeface="Helvetica"/>
              </a:rPr>
              <a:t>20</a:t>
            </a:r>
            <a:r>
              <a:rPr lang="fr-FR" sz="1700" dirty="0">
                <a:latin typeface="Helvetica"/>
                <a:cs typeface="Helvetica"/>
              </a:rPr>
              <a:t>) modules de formation pédagogique continue;</a:t>
            </a:r>
            <a:endParaRPr lang="fr-CI" sz="1700" dirty="0">
              <a:latin typeface="Helvetica"/>
              <a:cs typeface="Helvetica"/>
            </a:endParaRPr>
          </a:p>
          <a:p>
            <a:pPr marL="457200" lvl="1" indent="0">
              <a:buNone/>
            </a:pPr>
            <a:r>
              <a:rPr lang="fr-FR" sz="1700" dirty="0" smtClean="0">
                <a:latin typeface="Helvetica"/>
                <a:cs typeface="Helvetica"/>
              </a:rPr>
              <a:t>-</a:t>
            </a:r>
            <a:r>
              <a:rPr lang="bn-IN" sz="1700" dirty="0" smtClean="0">
                <a:latin typeface="Helvetica"/>
                <a:cs typeface="Helvetica"/>
              </a:rPr>
              <a:t>    </a:t>
            </a:r>
            <a:r>
              <a:rPr lang="fr-FR" sz="1700" dirty="0" smtClean="0">
                <a:latin typeface="Helvetica"/>
                <a:cs typeface="Helvetica"/>
              </a:rPr>
              <a:t>la </a:t>
            </a:r>
            <a:r>
              <a:rPr lang="fr-FR" sz="1700" dirty="0">
                <a:latin typeface="Helvetica"/>
                <a:cs typeface="Helvetica"/>
              </a:rPr>
              <a:t>formation </a:t>
            </a:r>
            <a:r>
              <a:rPr lang="fr-FR" sz="1700" b="1" dirty="0">
                <a:latin typeface="Helvetica"/>
                <a:cs typeface="Helvetica"/>
              </a:rPr>
              <a:t>400</a:t>
            </a:r>
            <a:r>
              <a:rPr lang="fr-FR" sz="1700" dirty="0">
                <a:latin typeface="Helvetica"/>
                <a:cs typeface="Helvetica"/>
              </a:rPr>
              <a:t> enseignants du primaire dans la phase </a:t>
            </a:r>
            <a:r>
              <a:rPr lang="fr-FR" sz="1700" dirty="0" smtClean="0">
                <a:latin typeface="Helvetica"/>
                <a:cs typeface="Helvetica"/>
              </a:rPr>
              <a:t>d’expérimentation</a:t>
            </a:r>
            <a:r>
              <a:rPr lang="bn-IN" sz="1700" dirty="0" smtClean="0">
                <a:latin typeface="Helvetica"/>
                <a:cs typeface="Helvetica"/>
              </a:rPr>
              <a:t> sur 10 modules</a:t>
            </a:r>
            <a:r>
              <a:rPr lang="fr-FR" sz="1700" dirty="0">
                <a:latin typeface="Helvetica"/>
                <a:cs typeface="Helvetica"/>
              </a:rPr>
              <a:t> ;</a:t>
            </a:r>
            <a:endParaRPr lang="fr-CI" sz="1700" dirty="0">
              <a:latin typeface="Helvetica"/>
              <a:cs typeface="Helvetica"/>
            </a:endParaRPr>
          </a:p>
          <a:p>
            <a:pPr marL="457200" lvl="1" indent="0">
              <a:buNone/>
            </a:pPr>
            <a:r>
              <a:rPr lang="fr-FR" sz="1700" dirty="0">
                <a:latin typeface="Helvetica"/>
                <a:cs typeface="Helvetica"/>
              </a:rPr>
              <a:t>-    l’initiation en informatique de </a:t>
            </a:r>
            <a:r>
              <a:rPr lang="fr-FR" sz="1700" b="1" dirty="0">
                <a:latin typeface="Helvetica"/>
                <a:cs typeface="Helvetica"/>
              </a:rPr>
              <a:t>1247</a:t>
            </a:r>
            <a:r>
              <a:rPr lang="fr-FR" sz="1700" dirty="0">
                <a:latin typeface="Helvetica"/>
                <a:cs typeface="Helvetica"/>
              </a:rPr>
              <a:t> stagiaires élèves-maîtres des CAFOP ciblés par le projet;</a:t>
            </a:r>
            <a:endParaRPr lang="fr-CI" sz="1700" dirty="0">
              <a:latin typeface="Helvetica"/>
              <a:cs typeface="Helvetica"/>
            </a:endParaRPr>
          </a:p>
          <a:p>
            <a:pPr marL="457200" lvl="1" indent="0">
              <a:buNone/>
            </a:pPr>
            <a:r>
              <a:rPr lang="fr-FR" sz="1700" dirty="0">
                <a:latin typeface="Helvetica"/>
                <a:cs typeface="Helvetica"/>
              </a:rPr>
              <a:t>-    l’acquisition d’un laboratoire de production, d’enregistrement et de diffusion de capsules vidéos      </a:t>
            </a:r>
            <a:endParaRPr lang="fr-CI" sz="1700" dirty="0">
              <a:latin typeface="Helvetica"/>
              <a:cs typeface="Helvetica"/>
            </a:endParaRPr>
          </a:p>
          <a:p>
            <a:pPr marL="457200" lvl="1" indent="0">
              <a:buNone/>
            </a:pPr>
            <a:r>
              <a:rPr lang="fr-FR" sz="1700" dirty="0">
                <a:latin typeface="Helvetica"/>
                <a:cs typeface="Helvetica"/>
              </a:rPr>
              <a:t>    </a:t>
            </a:r>
            <a:r>
              <a:rPr lang="bn-IN" sz="1700" dirty="0" smtClean="0">
                <a:latin typeface="Helvetica"/>
                <a:cs typeface="Helvetica"/>
              </a:rPr>
              <a:t> </a:t>
            </a:r>
            <a:r>
              <a:rPr lang="fr-FR" sz="1700" dirty="0" smtClean="0">
                <a:latin typeface="Helvetica"/>
                <a:cs typeface="Helvetica"/>
              </a:rPr>
              <a:t>pédagogiques</a:t>
            </a:r>
            <a:r>
              <a:rPr lang="bn-IN" sz="1700" dirty="0" smtClean="0">
                <a:latin typeface="Helvetica"/>
                <a:cs typeface="Helvetica"/>
              </a:rPr>
              <a:t>.</a:t>
            </a:r>
            <a:endParaRPr lang="fr-CI" sz="1700" dirty="0">
              <a:latin typeface="Helvetica"/>
              <a:cs typeface="Helvetica"/>
            </a:endParaRPr>
          </a:p>
          <a:p>
            <a:endParaRPr lang="en-US" dirty="0"/>
          </a:p>
        </p:txBody>
      </p:sp>
    </p:spTree>
    <p:extLst>
      <p:ext uri="{BB962C8B-B14F-4D97-AF65-F5344CB8AC3E}">
        <p14:creationId xmlns:p14="http://schemas.microsoft.com/office/powerpoint/2010/main" val="1247639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14</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Content Placeholder 3" descr="Huawei - modèle d'interconnexion des sites CFIT.jpeg"/>
          <p:cNvPicPr>
            <a:picLocks noGrp="1" noChangeAspect="1"/>
          </p:cNvPicPr>
          <p:nvPr>
            <p:ph idx="1"/>
          </p:nvPr>
        </p:nvPicPr>
        <p:blipFill>
          <a:blip r:embed="rId6">
            <a:extLst>
              <a:ext uri="{28A0092B-C50C-407E-A947-70E740481C1C}">
                <a14:useLocalDpi xmlns:a14="http://schemas.microsoft.com/office/drawing/2010/main" val="0"/>
              </a:ext>
            </a:extLst>
          </a:blip>
          <a:srcRect t="10022" b="10022"/>
          <a:stretch>
            <a:fillRect/>
          </a:stretch>
        </p:blipFill>
        <p:spPr>
          <a:xfrm>
            <a:off x="244475" y="1800225"/>
            <a:ext cx="11703050" cy="4500563"/>
          </a:xfrm>
        </p:spPr>
      </p:pic>
    </p:spTree>
    <p:extLst>
      <p:ext uri="{BB962C8B-B14F-4D97-AF65-F5344CB8AC3E}">
        <p14:creationId xmlns:p14="http://schemas.microsoft.com/office/powerpoint/2010/main" val="31155940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15</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23" name="Image 1" descr="http://www2.ac-lyon.fr/serv_ress/mission_tice/wiki/_media/mardi/ltsp_inet2.png"/>
          <p:cNvPicPr/>
          <p:nvPr/>
        </p:nvPicPr>
        <p:blipFill>
          <a:blip r:embed="rId6">
            <a:extLst>
              <a:ext uri="{28A0092B-C50C-407E-A947-70E740481C1C}">
                <a14:useLocalDpi xmlns:a14="http://schemas.microsoft.com/office/drawing/2010/main" val="0"/>
              </a:ext>
            </a:extLst>
          </a:blip>
          <a:srcRect/>
          <a:stretch>
            <a:fillRect/>
          </a:stretch>
        </p:blipFill>
        <p:spPr bwMode="auto">
          <a:xfrm>
            <a:off x="1943347" y="1755247"/>
            <a:ext cx="6730724" cy="3648742"/>
          </a:xfrm>
          <a:prstGeom prst="rect">
            <a:avLst/>
          </a:prstGeom>
          <a:noFill/>
          <a:ln>
            <a:noFill/>
          </a:ln>
        </p:spPr>
      </p:pic>
      <p:sp>
        <p:nvSpPr>
          <p:cNvPr id="5" name="Rectangle 4"/>
          <p:cNvSpPr/>
          <p:nvPr/>
        </p:nvSpPr>
        <p:spPr>
          <a:xfrm>
            <a:off x="1972608" y="5426344"/>
            <a:ext cx="6623899" cy="646331"/>
          </a:xfrm>
          <a:prstGeom prst="rect">
            <a:avLst/>
          </a:prstGeom>
        </p:spPr>
        <p:txBody>
          <a:bodyPr wrap="square">
            <a:spAutoFit/>
          </a:bodyPr>
          <a:lstStyle/>
          <a:p>
            <a:r>
              <a:rPr lang="fr-FR" dirty="0"/>
              <a:t>CFIT : Architecture d’une salle de formation (Architecture : serveurs/clients légers. </a:t>
            </a:r>
            <a:r>
              <a:rPr lang="fr-FR" dirty="0" err="1"/>
              <a:t>Cafop</a:t>
            </a:r>
            <a:r>
              <a:rPr lang="fr-FR" dirty="0"/>
              <a:t> : salles de 20 machines.) </a:t>
            </a:r>
            <a:endParaRPr lang="fr-CI" dirty="0"/>
          </a:p>
        </p:txBody>
      </p:sp>
    </p:spTree>
    <p:extLst>
      <p:ext uri="{BB962C8B-B14F-4D97-AF65-F5344CB8AC3E}">
        <p14:creationId xmlns:p14="http://schemas.microsoft.com/office/powerpoint/2010/main" val="227943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16</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Content Placeholder 3" descr="Salle CFIT au CNRPN - Abidjan.jpg"/>
          <p:cNvPicPr>
            <a:picLocks noGrp="1" noChangeAspect="1"/>
          </p:cNvPicPr>
          <p:nvPr>
            <p:ph idx="1"/>
          </p:nvPr>
        </p:nvPicPr>
        <p:blipFill>
          <a:blip r:embed="rId6">
            <a:extLst>
              <a:ext uri="{28A0092B-C50C-407E-A947-70E740481C1C}">
                <a14:useLocalDpi xmlns:a14="http://schemas.microsoft.com/office/drawing/2010/main" val="0"/>
              </a:ext>
            </a:extLst>
          </a:blip>
          <a:srcRect t="23884" b="23884"/>
          <a:stretch>
            <a:fillRect/>
          </a:stretch>
        </p:blipFill>
        <p:spPr>
          <a:xfrm>
            <a:off x="1965419" y="1729005"/>
            <a:ext cx="7410760" cy="4277310"/>
          </a:xfrm>
        </p:spPr>
      </p:pic>
      <p:sp>
        <p:nvSpPr>
          <p:cNvPr id="2" name="TextBox 1"/>
          <p:cNvSpPr txBox="1"/>
          <p:nvPr/>
        </p:nvSpPr>
        <p:spPr>
          <a:xfrm>
            <a:off x="9755974" y="2053542"/>
            <a:ext cx="1922710" cy="523220"/>
          </a:xfrm>
          <a:prstGeom prst="rect">
            <a:avLst/>
          </a:prstGeom>
          <a:noFill/>
        </p:spPr>
        <p:txBody>
          <a:bodyPr wrap="square" rtlCol="0">
            <a:spAutoFit/>
          </a:bodyPr>
          <a:lstStyle/>
          <a:p>
            <a:r>
              <a:rPr lang="bn-IN" sz="1400" dirty="0" smtClean="0"/>
              <a:t>Salle de formation du CNRPN</a:t>
            </a:r>
            <a:endParaRPr lang="en-US" sz="1400" dirty="0"/>
          </a:p>
        </p:txBody>
      </p:sp>
    </p:spTree>
    <p:extLst>
      <p:ext uri="{BB962C8B-B14F-4D97-AF65-F5344CB8AC3E}">
        <p14:creationId xmlns:p14="http://schemas.microsoft.com/office/powerpoint/2010/main" val="11810302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17</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77500" lnSpcReduction="20000"/>
          </a:bodyPr>
          <a:lstStyle/>
          <a:p>
            <a:r>
              <a:rPr lang="fr-FR" sz="2600" b="1" dirty="0">
                <a:latin typeface="Helvetica"/>
                <a:ea typeface="ＭＳ Ｐゴシック" charset="0"/>
                <a:cs typeface="Helvetica"/>
              </a:rPr>
              <a:t>STRATÉGIES POUR LA MISE EN ŒUVRE RÉUSSIE ET LA DURABILITÉ</a:t>
            </a:r>
            <a:endParaRPr lang="bn-IN" sz="2600" b="1" dirty="0">
              <a:latin typeface="Helvetica"/>
              <a:ea typeface="ＭＳ Ｐゴシック" charset="0"/>
              <a:cs typeface="Helvetica"/>
            </a:endParaRPr>
          </a:p>
          <a:p>
            <a:endParaRPr lang="bn-IN" sz="2600" b="1" dirty="0">
              <a:latin typeface="Helvetica"/>
              <a:ea typeface="ＭＳ Ｐゴシック" charset="0"/>
              <a:cs typeface="Helvetica"/>
            </a:endParaRPr>
          </a:p>
          <a:p>
            <a:pPr marL="0" indent="0" algn="just">
              <a:lnSpc>
                <a:spcPct val="130000"/>
              </a:lnSpc>
              <a:buFont typeface="Monotype Sorts" charset="0"/>
              <a:buNone/>
            </a:pPr>
            <a:r>
              <a:rPr lang="fr-FR" sz="2600" dirty="0">
                <a:latin typeface="Helvetica"/>
                <a:ea typeface="ＭＳ Ｐゴシック" charset="0"/>
                <a:cs typeface="Helvetica"/>
              </a:rPr>
              <a:t>La formation pédagogique continue à distance par les TIC va s’inscrire dans le cahier des charges des antennes de la pédagogie et combler ainsi le déficit d’encadreurs pédagogiques tout en réduisant les coûts et pertes de temps.</a:t>
            </a:r>
          </a:p>
          <a:p>
            <a:pPr marL="0" indent="0" algn="just">
              <a:lnSpc>
                <a:spcPct val="130000"/>
              </a:lnSpc>
              <a:buFont typeface="Monotype Sorts" charset="0"/>
              <a:buNone/>
            </a:pPr>
            <a:r>
              <a:rPr lang="fr-FR" sz="2600" dirty="0">
                <a:latin typeface="Helvetica"/>
                <a:ea typeface="ＭＳ Ｐゴシック" charset="0"/>
                <a:cs typeface="Helvetica"/>
              </a:rPr>
              <a:t>A cet effet, il faudra former</a:t>
            </a:r>
            <a:r>
              <a:rPr lang="bn-IN" sz="2600" dirty="0">
                <a:latin typeface="Helvetica"/>
                <a:ea typeface="ＭＳ Ｐゴシック" charset="0"/>
                <a:cs typeface="Helvetica"/>
              </a:rPr>
              <a:t> une cohorte d’experts en TIC dans toutes les antennes pédagogiques et les CAFOP, notamment en ingénierie tutorale et en ingénierie de production</a:t>
            </a:r>
            <a:r>
              <a:rPr lang="fr-FR" sz="2600" dirty="0">
                <a:latin typeface="Helvetica"/>
                <a:ea typeface="ＭＳ Ｐゴシック" charset="0"/>
                <a:cs typeface="Helvetica"/>
              </a:rPr>
              <a:t> de ressources pédagogiques</a:t>
            </a:r>
            <a:r>
              <a:rPr lang="bn-IN" sz="2600" dirty="0">
                <a:latin typeface="Helvetica"/>
                <a:ea typeface="ＭＳ Ｐゴシック" charset="0"/>
                <a:cs typeface="Helvetica"/>
              </a:rPr>
              <a:t>.</a:t>
            </a:r>
            <a:r>
              <a:rPr lang="fr-FR" sz="2600" dirty="0">
                <a:latin typeface="Helvetica"/>
                <a:ea typeface="ＭＳ Ｐゴシック" charset="0"/>
                <a:cs typeface="Helvetica"/>
              </a:rPr>
              <a:t> </a:t>
            </a:r>
            <a:endParaRPr lang="bn-IN" sz="2600" dirty="0">
              <a:latin typeface="Helvetica"/>
              <a:ea typeface="ＭＳ Ｐゴシック" charset="0"/>
              <a:cs typeface="Helvetica"/>
            </a:endParaRPr>
          </a:p>
          <a:p>
            <a:pPr marL="0" indent="0" algn="just">
              <a:lnSpc>
                <a:spcPct val="130000"/>
              </a:lnSpc>
              <a:buFont typeface="Monotype Sorts" charset="0"/>
              <a:buNone/>
            </a:pPr>
            <a:r>
              <a:rPr lang="fr-FR" sz="2600" dirty="0">
                <a:latin typeface="Helvetica"/>
                <a:ea typeface="ＭＳ Ｐゴシック" charset="0"/>
                <a:cs typeface="Helvetica"/>
              </a:rPr>
              <a:t>La FOAD </a:t>
            </a:r>
            <a:r>
              <a:rPr lang="fr-FR" sz="2600" dirty="0" smtClean="0">
                <a:latin typeface="Helvetica"/>
                <a:ea typeface="ＭＳ Ｐゴシック" charset="0"/>
                <a:cs typeface="Helvetica"/>
              </a:rPr>
              <a:t>initié</a:t>
            </a:r>
            <a:r>
              <a:rPr lang="bn-IN" sz="2600" dirty="0" smtClean="0">
                <a:latin typeface="Helvetica"/>
                <a:ea typeface="ＭＳ Ｐゴシック" charset="0"/>
                <a:cs typeface="Helvetica"/>
              </a:rPr>
              <a:t>e</a:t>
            </a:r>
            <a:r>
              <a:rPr lang="fr-FR" sz="2600" dirty="0" smtClean="0">
                <a:latin typeface="Helvetica"/>
                <a:ea typeface="ＭＳ Ｐゴシック" charset="0"/>
                <a:cs typeface="Helvetica"/>
              </a:rPr>
              <a:t> </a:t>
            </a:r>
            <a:r>
              <a:rPr lang="fr-FR" sz="2600" dirty="0">
                <a:latin typeface="Helvetica"/>
                <a:ea typeface="ＭＳ Ｐゴシック" charset="0"/>
                <a:cs typeface="Helvetica"/>
              </a:rPr>
              <a:t>par CFIT paraît être  aujourd’hui la voie la plus pertinente en matière de formation </a:t>
            </a:r>
            <a:r>
              <a:rPr lang="fr-FR" sz="2600" dirty="0" smtClean="0">
                <a:latin typeface="Helvetica"/>
                <a:ea typeface="ＭＳ Ｐゴシック" charset="0"/>
                <a:cs typeface="Helvetica"/>
              </a:rPr>
              <a:t>continue </a:t>
            </a:r>
            <a:r>
              <a:rPr lang="fr-FR" sz="2600" dirty="0">
                <a:latin typeface="Helvetica"/>
                <a:ea typeface="ＭＳ Ｐゴシック" charset="0"/>
                <a:cs typeface="Helvetica"/>
              </a:rPr>
              <a:t>des </a:t>
            </a:r>
            <a:r>
              <a:rPr lang="fr-FR" sz="2600" dirty="0" smtClean="0">
                <a:latin typeface="Helvetica"/>
                <a:ea typeface="ＭＳ Ｐゴシック" charset="0"/>
                <a:cs typeface="Helvetica"/>
              </a:rPr>
              <a:t>enseignants</a:t>
            </a:r>
            <a:r>
              <a:rPr lang="bn-IN" sz="2600" dirty="0" smtClean="0">
                <a:latin typeface="Helvetica"/>
                <a:ea typeface="ＭＳ Ｐゴシック" charset="0"/>
                <a:cs typeface="Helvetica"/>
              </a:rPr>
              <a:t> en situation de classe</a:t>
            </a:r>
            <a:r>
              <a:rPr lang="fr-FR" sz="2600" dirty="0" smtClean="0">
                <a:latin typeface="Helvetica"/>
                <a:ea typeface="ＭＳ Ｐゴシック" charset="0"/>
                <a:cs typeface="Helvetica"/>
              </a:rPr>
              <a:t> </a:t>
            </a:r>
            <a:r>
              <a:rPr lang="fr-FR" sz="2600" dirty="0">
                <a:latin typeface="Helvetica"/>
                <a:ea typeface="ＭＳ Ｐゴシック" charset="0"/>
                <a:cs typeface="Helvetica"/>
              </a:rPr>
              <a:t>et en renforcement des capacités des encadreurs pédagogiques. C’est pourquoi elle intéresse les partenaires au développement du système éducatif de Côte d’Ivoire.</a:t>
            </a:r>
          </a:p>
          <a:p>
            <a:endParaRPr lang="en-US" dirty="0"/>
          </a:p>
        </p:txBody>
      </p:sp>
    </p:spTree>
    <p:extLst>
      <p:ext uri="{BB962C8B-B14F-4D97-AF65-F5344CB8AC3E}">
        <p14:creationId xmlns:p14="http://schemas.microsoft.com/office/powerpoint/2010/main" val="3506709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18</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62500" lnSpcReduction="20000"/>
          </a:bodyPr>
          <a:lstStyle/>
          <a:p>
            <a:pPr>
              <a:lnSpc>
                <a:spcPct val="120000"/>
              </a:lnSpc>
            </a:pPr>
            <a:r>
              <a:rPr lang="fr-FR" b="1" dirty="0">
                <a:latin typeface="Helvetica"/>
                <a:ea typeface="ＭＳ Ｐゴシック" charset="0"/>
                <a:cs typeface="Helvetica"/>
              </a:rPr>
              <a:t>CFIT PHASE II </a:t>
            </a:r>
            <a:r>
              <a:rPr lang="en-GB" b="1" dirty="0">
                <a:latin typeface="Helvetica"/>
                <a:ea typeface="ＭＳ Ｐゴシック" charset="0"/>
                <a:cs typeface="Helvetica"/>
              </a:rPr>
              <a:t>(2017-2018)</a:t>
            </a:r>
            <a:r>
              <a:rPr lang="bn-IN" b="1" dirty="0">
                <a:latin typeface="Helvetica"/>
                <a:ea typeface="ＭＳ Ｐゴシック" charset="0"/>
                <a:cs typeface="Helvetica"/>
              </a:rPr>
              <a:t>: </a:t>
            </a:r>
          </a:p>
          <a:p>
            <a:pPr>
              <a:lnSpc>
                <a:spcPct val="120000"/>
              </a:lnSpc>
            </a:pPr>
            <a:r>
              <a:rPr lang="en-US" dirty="0" err="1">
                <a:latin typeface="Helvetica"/>
                <a:ea typeface="ＭＳ Ｐゴシック" charset="0"/>
                <a:cs typeface="Helvetica"/>
              </a:rPr>
              <a:t>C’est</a:t>
            </a:r>
            <a:r>
              <a:rPr lang="en-US" dirty="0">
                <a:latin typeface="Helvetica"/>
                <a:ea typeface="ＭＳ Ｐゴシック" charset="0"/>
                <a:cs typeface="Helvetica"/>
              </a:rPr>
              <a:t> un </a:t>
            </a:r>
            <a:r>
              <a:rPr lang="en-US" dirty="0" err="1">
                <a:latin typeface="Helvetica"/>
                <a:ea typeface="ＭＳ Ｐゴシック" charset="0"/>
                <a:cs typeface="Helvetica"/>
              </a:rPr>
              <a:t>défi</a:t>
            </a:r>
            <a:r>
              <a:rPr lang="en-US" dirty="0">
                <a:latin typeface="Helvetica"/>
                <a:ea typeface="ＭＳ Ｐゴシック" charset="0"/>
                <a:cs typeface="Helvetica"/>
              </a:rPr>
              <a:t> pour la </a:t>
            </a:r>
            <a:r>
              <a:rPr lang="bn-IN" dirty="0">
                <a:latin typeface="Helvetica"/>
                <a:ea typeface="ＭＳ Ｐゴシック" charset="0"/>
                <a:cs typeface="Helvetica"/>
              </a:rPr>
              <a:t>d</a:t>
            </a:r>
            <a:r>
              <a:rPr lang="en-US" dirty="0" err="1">
                <a:latin typeface="Helvetica"/>
                <a:ea typeface="ＭＳ Ｐゴシック" charset="0"/>
                <a:cs typeface="Helvetica"/>
              </a:rPr>
              <a:t>irection</a:t>
            </a:r>
            <a:r>
              <a:rPr lang="en-US" dirty="0">
                <a:latin typeface="Helvetica"/>
                <a:ea typeface="ＭＳ Ｐゴシック" charset="0"/>
                <a:cs typeface="Helvetica"/>
              </a:rPr>
              <a:t> du </a:t>
            </a:r>
            <a:r>
              <a:rPr lang="en-US" dirty="0" err="1">
                <a:latin typeface="Helvetica"/>
                <a:ea typeface="ＭＳ Ｐゴシック" charset="0"/>
                <a:cs typeface="Helvetica"/>
              </a:rPr>
              <a:t>projet</a:t>
            </a:r>
            <a:r>
              <a:rPr lang="en-US" dirty="0">
                <a:latin typeface="Helvetica"/>
                <a:ea typeface="ＭＳ Ｐゴシック" charset="0"/>
                <a:cs typeface="Helvetica"/>
              </a:rPr>
              <a:t> qui </a:t>
            </a:r>
            <a:r>
              <a:rPr lang="en-US" dirty="0" err="1">
                <a:latin typeface="Helvetica"/>
                <a:ea typeface="ＭＳ Ｐゴシック" charset="0"/>
                <a:cs typeface="Helvetica"/>
              </a:rPr>
              <a:t>doit</a:t>
            </a:r>
            <a:r>
              <a:rPr lang="en-US" dirty="0">
                <a:latin typeface="Helvetica"/>
                <a:ea typeface="ＭＳ Ｐゴシック" charset="0"/>
                <a:cs typeface="Helvetica"/>
              </a:rPr>
              <a:t> </a:t>
            </a:r>
            <a:r>
              <a:rPr lang="en-US" dirty="0" err="1">
                <a:latin typeface="Helvetica"/>
                <a:ea typeface="ＭＳ Ｐゴシック" charset="0"/>
                <a:cs typeface="Helvetica"/>
              </a:rPr>
              <a:t>trouver</a:t>
            </a:r>
            <a:r>
              <a:rPr lang="en-US" dirty="0">
                <a:latin typeface="Helvetica"/>
                <a:ea typeface="ＭＳ Ｐゴシック" charset="0"/>
                <a:cs typeface="Helvetica"/>
              </a:rPr>
              <a:t> les </a:t>
            </a:r>
            <a:r>
              <a:rPr lang="en-US" dirty="0" err="1">
                <a:latin typeface="Helvetica"/>
                <a:ea typeface="ＭＳ Ｐゴシック" charset="0"/>
                <a:cs typeface="Helvetica"/>
              </a:rPr>
              <a:t>stratégies</a:t>
            </a:r>
            <a:r>
              <a:rPr lang="en-US" dirty="0">
                <a:latin typeface="Helvetica"/>
                <a:ea typeface="ＭＳ Ｐゴシック" charset="0"/>
                <a:cs typeface="Helvetica"/>
              </a:rPr>
              <a:t> pour </a:t>
            </a:r>
            <a:r>
              <a:rPr lang="en-US" dirty="0" err="1">
                <a:latin typeface="Helvetica"/>
                <a:ea typeface="ＭＳ Ｐゴシック" charset="0"/>
                <a:cs typeface="Helvetica"/>
              </a:rPr>
              <a:t>l’ancrage</a:t>
            </a:r>
            <a:r>
              <a:rPr lang="en-US" dirty="0">
                <a:latin typeface="Helvetica"/>
                <a:ea typeface="ＭＳ Ｐゴシック" charset="0"/>
                <a:cs typeface="Helvetica"/>
              </a:rPr>
              <a:t> des </a:t>
            </a:r>
            <a:r>
              <a:rPr lang="en-US" dirty="0" err="1">
                <a:latin typeface="Helvetica"/>
                <a:ea typeface="ＭＳ Ｐゴシック" charset="0"/>
                <a:cs typeface="Helvetica"/>
              </a:rPr>
              <a:t>activités</a:t>
            </a:r>
            <a:r>
              <a:rPr lang="en-US" dirty="0">
                <a:latin typeface="Helvetica"/>
                <a:ea typeface="ＭＳ Ｐゴシック" charset="0"/>
                <a:cs typeface="Helvetica"/>
              </a:rPr>
              <a:t> du </a:t>
            </a:r>
            <a:r>
              <a:rPr lang="en-US" dirty="0" err="1">
                <a:latin typeface="Helvetica"/>
                <a:ea typeface="ＭＳ Ｐゴシック" charset="0"/>
                <a:cs typeface="Helvetica"/>
              </a:rPr>
              <a:t>projet</a:t>
            </a:r>
            <a:r>
              <a:rPr lang="en-US" dirty="0">
                <a:latin typeface="Helvetica"/>
                <a:ea typeface="ＭＳ Ｐゴシック" charset="0"/>
                <a:cs typeface="Helvetica"/>
              </a:rPr>
              <a:t> </a:t>
            </a:r>
            <a:r>
              <a:rPr lang="en-US" dirty="0" err="1">
                <a:latin typeface="Helvetica"/>
                <a:ea typeface="ＭＳ Ｐゴシック" charset="0"/>
                <a:cs typeface="Helvetica"/>
              </a:rPr>
              <a:t>dans</a:t>
            </a:r>
            <a:r>
              <a:rPr lang="en-US" dirty="0">
                <a:latin typeface="Helvetica"/>
                <a:ea typeface="ＭＳ Ｐゴシック" charset="0"/>
                <a:cs typeface="Helvetica"/>
              </a:rPr>
              <a:t> la </a:t>
            </a:r>
            <a:r>
              <a:rPr lang="en-US" dirty="0" err="1">
                <a:latin typeface="Helvetica"/>
                <a:ea typeface="ＭＳ Ｐゴシック" charset="0"/>
                <a:cs typeface="Helvetica"/>
              </a:rPr>
              <a:t>durabilité</a:t>
            </a:r>
            <a:r>
              <a:rPr lang="en-US" dirty="0">
                <a:latin typeface="Helvetica"/>
                <a:ea typeface="ＭＳ Ｐゴシック" charset="0"/>
                <a:cs typeface="Helvetica"/>
              </a:rPr>
              <a:t>. </a:t>
            </a:r>
          </a:p>
          <a:p>
            <a:pPr marL="182563" indent="-4763" algn="just">
              <a:lnSpc>
                <a:spcPct val="120000"/>
              </a:lnSpc>
              <a:buFont typeface="Monotype Sorts" charset="0"/>
              <a:buNone/>
              <a:tabLst>
                <a:tab pos="177800" algn="l"/>
              </a:tabLst>
            </a:pPr>
            <a:r>
              <a:rPr lang="en-US" dirty="0" err="1">
                <a:latin typeface="Helvetica"/>
                <a:ea typeface="ＭＳ Ｐゴシック" charset="0"/>
                <a:cs typeface="Helvetica"/>
              </a:rPr>
              <a:t>C’est</a:t>
            </a:r>
            <a:r>
              <a:rPr lang="en-US" dirty="0">
                <a:latin typeface="Helvetica"/>
                <a:ea typeface="ＭＳ Ｐゴシック" charset="0"/>
                <a:cs typeface="Helvetica"/>
              </a:rPr>
              <a:t> </a:t>
            </a:r>
            <a:r>
              <a:rPr lang="en-US" dirty="0" err="1">
                <a:latin typeface="Helvetica"/>
                <a:ea typeface="ＭＳ Ｐゴシック" charset="0"/>
                <a:cs typeface="Helvetica"/>
              </a:rPr>
              <a:t>pourquoi</a:t>
            </a:r>
            <a:r>
              <a:rPr lang="en-US" dirty="0">
                <a:latin typeface="Helvetica"/>
                <a:ea typeface="ＭＳ Ｐゴシック" charset="0"/>
                <a:cs typeface="Helvetica"/>
              </a:rPr>
              <a:t>, </a:t>
            </a:r>
            <a:r>
              <a:rPr lang="en-US" dirty="0" err="1">
                <a:latin typeface="Helvetica"/>
                <a:ea typeface="ＭＳ Ｐゴシック" charset="0"/>
                <a:cs typeface="Helvetica"/>
              </a:rPr>
              <a:t>notre</a:t>
            </a:r>
            <a:r>
              <a:rPr lang="en-US" dirty="0">
                <a:latin typeface="Helvetica"/>
                <a:ea typeface="ＭＳ Ｐゴシック" charset="0"/>
                <a:cs typeface="Helvetica"/>
              </a:rPr>
              <a:t> </a:t>
            </a:r>
            <a:r>
              <a:rPr lang="en-US" dirty="0" err="1">
                <a:latin typeface="Helvetica"/>
                <a:ea typeface="ＭＳ Ｐゴシック" charset="0"/>
                <a:cs typeface="Helvetica"/>
              </a:rPr>
              <a:t>stratégie</a:t>
            </a:r>
            <a:r>
              <a:rPr lang="en-US" dirty="0">
                <a:latin typeface="Helvetica"/>
                <a:ea typeface="ＭＳ Ｐゴシック" charset="0"/>
                <a:cs typeface="Helvetica"/>
              </a:rPr>
              <a:t> repose </a:t>
            </a:r>
            <a:r>
              <a:rPr lang="en-US" dirty="0" err="1">
                <a:latin typeface="Helvetica"/>
                <a:ea typeface="ＭＳ Ｐゴシック" charset="0"/>
                <a:cs typeface="Helvetica"/>
              </a:rPr>
              <a:t>sur</a:t>
            </a:r>
            <a:r>
              <a:rPr lang="en-US" dirty="0">
                <a:latin typeface="Helvetica"/>
                <a:ea typeface="ＭＳ Ｐゴシック" charset="0"/>
                <a:cs typeface="Helvetica"/>
              </a:rPr>
              <a:t> </a:t>
            </a:r>
            <a:r>
              <a:rPr lang="en-US" dirty="0" err="1">
                <a:latin typeface="Helvetica"/>
                <a:ea typeface="ＭＳ Ｐゴシック" charset="0"/>
                <a:cs typeface="Helvetica"/>
              </a:rPr>
              <a:t>l’acquisition</a:t>
            </a:r>
            <a:r>
              <a:rPr lang="en-US" dirty="0">
                <a:latin typeface="Helvetica"/>
                <a:ea typeface="ＭＳ Ｐゴシック" charset="0"/>
                <a:cs typeface="Helvetica"/>
              </a:rPr>
              <a:t> par les </a:t>
            </a:r>
            <a:r>
              <a:rPr lang="en-US" dirty="0" err="1">
                <a:latin typeface="Helvetica"/>
                <a:ea typeface="ＭＳ Ｐゴシック" charset="0"/>
                <a:cs typeface="Helvetica"/>
              </a:rPr>
              <a:t>formateurs</a:t>
            </a:r>
            <a:r>
              <a:rPr lang="en-US" dirty="0">
                <a:latin typeface="Helvetica"/>
                <a:ea typeface="ＭＳ Ｐゴシック" charset="0"/>
                <a:cs typeface="Helvetica"/>
              </a:rPr>
              <a:t> des </a:t>
            </a:r>
            <a:r>
              <a:rPr lang="en-US" dirty="0" err="1">
                <a:latin typeface="Helvetica"/>
                <a:ea typeface="ＭＳ Ｐゴシック" charset="0"/>
                <a:cs typeface="Helvetica"/>
              </a:rPr>
              <a:t>formateurs</a:t>
            </a:r>
            <a:r>
              <a:rPr lang="en-US" dirty="0">
                <a:latin typeface="Helvetica"/>
                <a:ea typeface="ＭＳ Ｐゴシック" charset="0"/>
                <a:cs typeface="Helvetica"/>
              </a:rPr>
              <a:t>, </a:t>
            </a:r>
            <a:r>
              <a:rPr lang="en-US" dirty="0" err="1">
                <a:latin typeface="Helvetica"/>
                <a:ea typeface="ＭＳ Ｐゴシック" charset="0"/>
                <a:cs typeface="Helvetica"/>
              </a:rPr>
              <a:t>c’est</a:t>
            </a:r>
            <a:r>
              <a:rPr lang="en-US" dirty="0">
                <a:latin typeface="Helvetica"/>
                <a:ea typeface="ＭＳ Ｐゴシック" charset="0"/>
                <a:cs typeface="Helvetica"/>
              </a:rPr>
              <a:t>-</a:t>
            </a:r>
            <a:r>
              <a:rPr lang="en-US" dirty="0" err="1">
                <a:latin typeface="Helvetica"/>
                <a:ea typeface="ＭＳ Ｐゴシック" charset="0"/>
                <a:cs typeface="Helvetica"/>
              </a:rPr>
              <a:t>à</a:t>
            </a:r>
            <a:r>
              <a:rPr lang="en-US" dirty="0">
                <a:latin typeface="Helvetica"/>
                <a:ea typeface="ＭＳ Ｐゴシック" charset="0"/>
                <a:cs typeface="Helvetica"/>
              </a:rPr>
              <a:t>-dire les </a:t>
            </a:r>
            <a:r>
              <a:rPr lang="en-US" dirty="0" err="1">
                <a:latin typeface="Helvetica"/>
                <a:ea typeface="ＭＳ Ｐゴシック" charset="0"/>
                <a:cs typeface="Helvetica"/>
              </a:rPr>
              <a:t>encadreurs</a:t>
            </a:r>
            <a:r>
              <a:rPr lang="en-US" dirty="0">
                <a:latin typeface="Helvetica"/>
                <a:ea typeface="ＭＳ Ｐゴシック" charset="0"/>
                <a:cs typeface="Helvetica"/>
              </a:rPr>
              <a:t> </a:t>
            </a:r>
            <a:r>
              <a:rPr lang="en-US" dirty="0" err="1">
                <a:latin typeface="Helvetica"/>
                <a:ea typeface="ＭＳ Ｐゴシック" charset="0"/>
                <a:cs typeface="Helvetica"/>
              </a:rPr>
              <a:t>pédagogiques</a:t>
            </a:r>
            <a:r>
              <a:rPr lang="en-US" dirty="0">
                <a:latin typeface="Helvetica"/>
                <a:ea typeface="ＭＳ Ｐゴシック" charset="0"/>
                <a:cs typeface="Helvetica"/>
              </a:rPr>
              <a:t>, des </a:t>
            </a:r>
            <a:r>
              <a:rPr lang="en-US" dirty="0" err="1">
                <a:latin typeface="Helvetica"/>
                <a:ea typeface="ＭＳ Ｐゴシック" charset="0"/>
                <a:cs typeface="Helvetica"/>
              </a:rPr>
              <a:t>compétences</a:t>
            </a:r>
            <a:r>
              <a:rPr lang="en-US" dirty="0">
                <a:latin typeface="Helvetica"/>
                <a:ea typeface="ＭＳ Ｐゴシック" charset="0"/>
                <a:cs typeface="Helvetica"/>
              </a:rPr>
              <a:t> </a:t>
            </a:r>
            <a:r>
              <a:rPr lang="en-US" dirty="0" err="1">
                <a:latin typeface="Helvetica"/>
                <a:ea typeface="ＭＳ Ｐゴシック" charset="0"/>
                <a:cs typeface="Helvetica"/>
              </a:rPr>
              <a:t>nécessaires</a:t>
            </a:r>
            <a:r>
              <a:rPr lang="en-US" dirty="0">
                <a:latin typeface="Helvetica"/>
                <a:ea typeface="ＭＳ Ｐゴシック" charset="0"/>
                <a:cs typeface="Helvetica"/>
              </a:rPr>
              <a:t> </a:t>
            </a:r>
            <a:r>
              <a:rPr lang="en-US" dirty="0" err="1">
                <a:latin typeface="Helvetica"/>
                <a:ea typeface="ＭＳ Ｐゴシック" charset="0"/>
                <a:cs typeface="Helvetica"/>
              </a:rPr>
              <a:t>à</a:t>
            </a:r>
            <a:r>
              <a:rPr lang="en-US" dirty="0">
                <a:latin typeface="Helvetica"/>
                <a:ea typeface="ＭＳ Ｐゴシック" charset="0"/>
                <a:cs typeface="Helvetica"/>
              </a:rPr>
              <a:t> </a:t>
            </a:r>
            <a:r>
              <a:rPr lang="en-US" dirty="0" err="1">
                <a:latin typeface="Helvetica"/>
                <a:ea typeface="ＭＳ Ｐゴシック" charset="0"/>
                <a:cs typeface="Helvetica"/>
              </a:rPr>
              <a:t>l’ingénierie</a:t>
            </a:r>
            <a:r>
              <a:rPr lang="en-US" dirty="0">
                <a:latin typeface="Helvetica"/>
                <a:ea typeface="ＭＳ Ｐゴシック" charset="0"/>
                <a:cs typeface="Helvetica"/>
              </a:rPr>
              <a:t> de formation en </a:t>
            </a:r>
            <a:r>
              <a:rPr lang="en-US" dirty="0" err="1">
                <a:latin typeface="Helvetica"/>
                <a:ea typeface="ＭＳ Ｐゴシック" charset="0"/>
                <a:cs typeface="Helvetica"/>
              </a:rPr>
              <a:t>ligne</a:t>
            </a:r>
            <a:r>
              <a:rPr lang="bn-IN" dirty="0">
                <a:latin typeface="Helvetica"/>
                <a:ea typeface="ＭＳ Ｐゴシック" charset="0"/>
                <a:cs typeface="Helvetica"/>
              </a:rPr>
              <a:t> pour booster la formation continue des enseignants </a:t>
            </a:r>
            <a:r>
              <a:rPr lang="en-US" dirty="0">
                <a:latin typeface="Helvetica"/>
                <a:ea typeface="ＭＳ Ｐゴシック" charset="0"/>
                <a:cs typeface="Helvetica"/>
              </a:rPr>
              <a:t>: </a:t>
            </a:r>
          </a:p>
          <a:p>
            <a:pPr marL="182563" indent="-4763" algn="just">
              <a:lnSpc>
                <a:spcPct val="120000"/>
              </a:lnSpc>
              <a:buFontTx/>
              <a:buChar char="-"/>
              <a:tabLst>
                <a:tab pos="177800" algn="l"/>
              </a:tabLst>
            </a:pPr>
            <a:r>
              <a:rPr lang="bn-IN" dirty="0">
                <a:latin typeface="Helvetica"/>
                <a:ea typeface="ＭＳ Ｐゴシック" charset="0"/>
                <a:cs typeface="Helvetica"/>
              </a:rPr>
              <a:t> </a:t>
            </a:r>
            <a:r>
              <a:rPr lang="en-US" dirty="0" err="1">
                <a:latin typeface="Helvetica"/>
                <a:ea typeface="ＭＳ Ｐゴシック" charset="0"/>
                <a:cs typeface="Helvetica"/>
              </a:rPr>
              <a:t>élaborer</a:t>
            </a:r>
            <a:r>
              <a:rPr lang="en-US" dirty="0">
                <a:latin typeface="Helvetica"/>
                <a:ea typeface="ＭＳ Ｐゴシック" charset="0"/>
                <a:cs typeface="Helvetica"/>
              </a:rPr>
              <a:t> </a:t>
            </a:r>
            <a:r>
              <a:rPr lang="en-US" dirty="0" err="1">
                <a:latin typeface="Helvetica"/>
                <a:ea typeface="ＭＳ Ｐゴシック" charset="0"/>
                <a:cs typeface="Helvetica"/>
              </a:rPr>
              <a:t>une</a:t>
            </a:r>
            <a:r>
              <a:rPr lang="en-US" dirty="0">
                <a:latin typeface="Helvetica"/>
                <a:ea typeface="ＭＳ Ｐゴシック" charset="0"/>
                <a:cs typeface="Helvetica"/>
              </a:rPr>
              <a:t> </a:t>
            </a:r>
            <a:r>
              <a:rPr lang="en-US" dirty="0" err="1">
                <a:latin typeface="Helvetica"/>
                <a:ea typeface="ＭＳ Ｐゴシック" charset="0"/>
                <a:cs typeface="Helvetica"/>
              </a:rPr>
              <a:t>scénarisation</a:t>
            </a:r>
            <a:r>
              <a:rPr lang="en-US" dirty="0">
                <a:latin typeface="Helvetica"/>
                <a:ea typeface="ＭＳ Ｐゴシック" charset="0"/>
                <a:cs typeface="Helvetica"/>
              </a:rPr>
              <a:t> d’un </a:t>
            </a:r>
            <a:r>
              <a:rPr lang="en-US" dirty="0" err="1">
                <a:latin typeface="Helvetica"/>
                <a:ea typeface="ＭＳ Ｐゴシック" charset="0"/>
                <a:cs typeface="Helvetica"/>
              </a:rPr>
              <a:t>parcours</a:t>
            </a:r>
            <a:r>
              <a:rPr lang="en-US" dirty="0">
                <a:latin typeface="Helvetica"/>
                <a:ea typeface="ＭＳ Ｐゴシック" charset="0"/>
                <a:cs typeface="Helvetica"/>
              </a:rPr>
              <a:t> de formation;</a:t>
            </a:r>
          </a:p>
          <a:p>
            <a:pPr marL="182563" indent="-4763" algn="just">
              <a:lnSpc>
                <a:spcPct val="120000"/>
              </a:lnSpc>
              <a:buFontTx/>
              <a:buChar char="-"/>
              <a:tabLst>
                <a:tab pos="177800" algn="l"/>
              </a:tabLst>
            </a:pPr>
            <a:r>
              <a:rPr lang="bn-IN" dirty="0">
                <a:latin typeface="Helvetica"/>
                <a:ea typeface="ＭＳ Ｐゴシック" charset="0"/>
                <a:cs typeface="Helvetica"/>
              </a:rPr>
              <a:t> </a:t>
            </a:r>
            <a:r>
              <a:rPr lang="en-US" dirty="0">
                <a:latin typeface="Helvetica"/>
                <a:ea typeface="ＭＳ Ｐゴシック" charset="0"/>
                <a:cs typeface="Helvetica"/>
              </a:rPr>
              <a:t>savoir </a:t>
            </a:r>
            <a:r>
              <a:rPr lang="en-US" dirty="0" err="1">
                <a:latin typeface="Helvetica"/>
                <a:ea typeface="ＭＳ Ｐゴシック" charset="0"/>
                <a:cs typeface="Helvetica"/>
              </a:rPr>
              <a:t>utiliser</a:t>
            </a:r>
            <a:r>
              <a:rPr lang="en-US" dirty="0">
                <a:latin typeface="Helvetica"/>
                <a:ea typeface="ＭＳ Ｐゴシック" charset="0"/>
                <a:cs typeface="Helvetica"/>
              </a:rPr>
              <a:t> </a:t>
            </a:r>
            <a:r>
              <a:rPr lang="en-US" dirty="0" err="1">
                <a:latin typeface="Helvetica"/>
                <a:ea typeface="ＭＳ Ｐゴシック" charset="0"/>
                <a:cs typeface="Helvetica"/>
              </a:rPr>
              <a:t>une</a:t>
            </a:r>
            <a:r>
              <a:rPr lang="en-US" dirty="0">
                <a:latin typeface="Helvetica"/>
                <a:ea typeface="ＭＳ Ｐゴシック" charset="0"/>
                <a:cs typeface="Helvetica"/>
              </a:rPr>
              <a:t> </a:t>
            </a:r>
            <a:r>
              <a:rPr lang="en-US" dirty="0" err="1">
                <a:latin typeface="Helvetica"/>
                <a:ea typeface="ＭＳ Ｐゴシック" charset="0"/>
                <a:cs typeface="Helvetica"/>
              </a:rPr>
              <a:t>plateforme</a:t>
            </a:r>
            <a:r>
              <a:rPr lang="en-US" dirty="0">
                <a:latin typeface="Helvetica"/>
                <a:ea typeface="ＭＳ Ｐゴシック" charset="0"/>
                <a:cs typeface="Helvetica"/>
              </a:rPr>
              <a:t> de formation en </a:t>
            </a:r>
            <a:r>
              <a:rPr lang="en-US" dirty="0" err="1">
                <a:latin typeface="Helvetica"/>
                <a:ea typeface="ＭＳ Ｐゴシック" charset="0"/>
                <a:cs typeface="Helvetica"/>
              </a:rPr>
              <a:t>ligne</a:t>
            </a:r>
            <a:r>
              <a:rPr lang="en-US" dirty="0">
                <a:latin typeface="Helvetica"/>
                <a:ea typeface="ＭＳ Ｐゴシック" charset="0"/>
                <a:cs typeface="Helvetica"/>
              </a:rPr>
              <a:t>;</a:t>
            </a:r>
            <a:endParaRPr lang="bn-IN" dirty="0">
              <a:latin typeface="Helvetica"/>
              <a:ea typeface="ＭＳ Ｐゴシック" charset="0"/>
              <a:cs typeface="Helvetica"/>
            </a:endParaRPr>
          </a:p>
          <a:p>
            <a:pPr marL="182563" indent="-4763" algn="just">
              <a:lnSpc>
                <a:spcPct val="120000"/>
              </a:lnSpc>
              <a:buFontTx/>
              <a:buChar char="-"/>
              <a:tabLst>
                <a:tab pos="177800" algn="l"/>
              </a:tabLst>
            </a:pPr>
            <a:r>
              <a:rPr lang="en-US" dirty="0" err="1">
                <a:latin typeface="Helvetica"/>
                <a:ea typeface="ＭＳ Ｐゴシック" charset="0"/>
                <a:cs typeface="Helvetica"/>
              </a:rPr>
              <a:t>concevoir</a:t>
            </a:r>
            <a:r>
              <a:rPr lang="en-US" dirty="0">
                <a:latin typeface="Helvetica"/>
                <a:ea typeface="ＭＳ Ｐゴシック" charset="0"/>
                <a:cs typeface="Helvetica"/>
              </a:rPr>
              <a:t> des modules </a:t>
            </a:r>
            <a:r>
              <a:rPr lang="en-US" dirty="0" err="1">
                <a:latin typeface="Helvetica"/>
                <a:ea typeface="ＭＳ Ｐゴシック" charset="0"/>
                <a:cs typeface="Helvetica"/>
              </a:rPr>
              <a:t>interactifs</a:t>
            </a:r>
            <a:r>
              <a:rPr lang="en-US" dirty="0">
                <a:latin typeface="Helvetica"/>
                <a:ea typeface="ＭＳ Ｐゴシック" charset="0"/>
                <a:cs typeface="Helvetica"/>
              </a:rPr>
              <a:t> et </a:t>
            </a:r>
            <a:r>
              <a:rPr lang="en-US" dirty="0" err="1">
                <a:latin typeface="Helvetica"/>
                <a:ea typeface="ＭＳ Ｐゴシック" charset="0"/>
                <a:cs typeface="Helvetica"/>
              </a:rPr>
              <a:t>médiatisés</a:t>
            </a:r>
            <a:r>
              <a:rPr lang="en-US" dirty="0">
                <a:latin typeface="Helvetica"/>
                <a:ea typeface="ＭＳ Ｐゴシック" charset="0"/>
                <a:cs typeface="Helvetica"/>
              </a:rPr>
              <a:t> pour la formation en </a:t>
            </a:r>
            <a:r>
              <a:rPr lang="en-US" dirty="0" err="1">
                <a:latin typeface="Helvetica"/>
                <a:ea typeface="ＭＳ Ｐゴシック" charset="0"/>
                <a:cs typeface="Helvetica"/>
              </a:rPr>
              <a:t>ligne</a:t>
            </a:r>
            <a:r>
              <a:rPr lang="en-US" dirty="0">
                <a:latin typeface="Helvetica"/>
                <a:ea typeface="ＭＳ Ｐゴシック" charset="0"/>
                <a:cs typeface="Helvetica"/>
              </a:rPr>
              <a:t>;</a:t>
            </a:r>
          </a:p>
          <a:p>
            <a:pPr marL="182563" indent="-4763" algn="just">
              <a:lnSpc>
                <a:spcPct val="120000"/>
              </a:lnSpc>
              <a:buFontTx/>
              <a:buChar char="-"/>
              <a:tabLst>
                <a:tab pos="177800" algn="l"/>
              </a:tabLst>
            </a:pPr>
            <a:r>
              <a:rPr lang="en-US" dirty="0" err="1">
                <a:latin typeface="Helvetica"/>
                <a:ea typeface="ＭＳ Ｐゴシック" charset="0"/>
                <a:cs typeface="Helvetica"/>
              </a:rPr>
              <a:t>maîtriser</a:t>
            </a:r>
            <a:r>
              <a:rPr lang="en-US" dirty="0">
                <a:latin typeface="Helvetica"/>
                <a:ea typeface="ＭＳ Ｐゴシック" charset="0"/>
                <a:cs typeface="Helvetica"/>
              </a:rPr>
              <a:t> </a:t>
            </a:r>
            <a:r>
              <a:rPr lang="en-US" dirty="0" err="1">
                <a:latin typeface="Helvetica"/>
                <a:ea typeface="ＭＳ Ｐゴシック" charset="0"/>
                <a:cs typeface="Helvetica"/>
              </a:rPr>
              <a:t>l’ingénierie</a:t>
            </a:r>
            <a:r>
              <a:rPr lang="en-US" dirty="0">
                <a:latin typeface="Helvetica"/>
                <a:ea typeface="ＭＳ Ｐゴシック" charset="0"/>
                <a:cs typeface="Helvetica"/>
              </a:rPr>
              <a:t> </a:t>
            </a:r>
            <a:r>
              <a:rPr lang="en-US" dirty="0" err="1">
                <a:latin typeface="Helvetica"/>
                <a:ea typeface="ＭＳ Ｐゴシック" charset="0"/>
                <a:cs typeface="Helvetica"/>
              </a:rPr>
              <a:t>tutorale</a:t>
            </a:r>
            <a:r>
              <a:rPr lang="en-US" dirty="0">
                <a:latin typeface="Helvetica"/>
                <a:ea typeface="ＭＳ Ｐゴシック" charset="0"/>
                <a:cs typeface="Helvetica"/>
              </a:rPr>
              <a:t>.</a:t>
            </a:r>
          </a:p>
          <a:p>
            <a:pPr marL="177800" indent="0" algn="just">
              <a:lnSpc>
                <a:spcPct val="120000"/>
              </a:lnSpc>
              <a:buNone/>
              <a:tabLst>
                <a:tab pos="177800" algn="l"/>
              </a:tabLst>
            </a:pPr>
            <a:r>
              <a:rPr lang="en-US" dirty="0">
                <a:latin typeface="Helvetica"/>
                <a:ea typeface="ＭＳ Ｐゴシック" charset="0"/>
                <a:cs typeface="Helvetica"/>
              </a:rPr>
              <a:t>Le </a:t>
            </a:r>
            <a:r>
              <a:rPr lang="en-US" dirty="0" err="1">
                <a:latin typeface="Helvetica"/>
                <a:ea typeface="ＭＳ Ｐゴシック" charset="0"/>
                <a:cs typeface="Helvetica"/>
              </a:rPr>
              <a:t>projet</a:t>
            </a:r>
            <a:r>
              <a:rPr lang="en-US" dirty="0">
                <a:latin typeface="Helvetica"/>
                <a:ea typeface="ＭＳ Ｐゴシック" charset="0"/>
                <a:cs typeface="Helvetica"/>
              </a:rPr>
              <a:t> </a:t>
            </a:r>
            <a:r>
              <a:rPr lang="en-US" dirty="0" err="1">
                <a:latin typeface="Helvetica"/>
                <a:ea typeface="ＭＳ Ｐゴシック" charset="0"/>
                <a:cs typeface="Helvetica"/>
              </a:rPr>
              <a:t>dans</a:t>
            </a:r>
            <a:r>
              <a:rPr lang="en-US" dirty="0">
                <a:latin typeface="Helvetica"/>
                <a:ea typeface="ＭＳ Ｐゴシック" charset="0"/>
                <a:cs typeface="Helvetica"/>
              </a:rPr>
              <a:t> </a:t>
            </a:r>
            <a:r>
              <a:rPr lang="en-US" dirty="0" err="1">
                <a:latin typeface="Helvetica"/>
                <a:ea typeface="ＭＳ Ｐゴシック" charset="0"/>
                <a:cs typeface="Helvetica"/>
              </a:rPr>
              <a:t>sa</a:t>
            </a:r>
            <a:r>
              <a:rPr lang="en-US" dirty="0">
                <a:latin typeface="Helvetica"/>
                <a:ea typeface="ＭＳ Ｐゴシック" charset="0"/>
                <a:cs typeface="Helvetica"/>
              </a:rPr>
              <a:t> phase </a:t>
            </a:r>
            <a:r>
              <a:rPr lang="en-US" dirty="0" err="1">
                <a:latin typeface="Helvetica"/>
                <a:ea typeface="ＭＳ Ｐゴシック" charset="0"/>
                <a:cs typeface="Helvetica"/>
              </a:rPr>
              <a:t>actuelle</a:t>
            </a:r>
            <a:r>
              <a:rPr lang="en-US" dirty="0">
                <a:latin typeface="Helvetica"/>
                <a:ea typeface="ＭＳ Ｐゴシック" charset="0"/>
                <a:cs typeface="Helvetica"/>
              </a:rPr>
              <a:t> vise </a:t>
            </a:r>
            <a:r>
              <a:rPr lang="en-US" dirty="0" err="1">
                <a:latin typeface="Helvetica"/>
                <a:ea typeface="ＭＳ Ｐゴシック" charset="0"/>
                <a:cs typeface="Helvetica"/>
              </a:rPr>
              <a:t>une</a:t>
            </a:r>
            <a:r>
              <a:rPr lang="en-US" dirty="0">
                <a:latin typeface="Helvetica"/>
                <a:ea typeface="ＭＳ Ｐゴシック" charset="0"/>
                <a:cs typeface="Helvetica"/>
              </a:rPr>
              <a:t> population </a:t>
            </a:r>
            <a:r>
              <a:rPr lang="en-US" dirty="0" err="1">
                <a:latin typeface="Helvetica"/>
                <a:ea typeface="ＭＳ Ｐゴシック" charset="0"/>
                <a:cs typeface="Helvetica"/>
              </a:rPr>
              <a:t>potentielle</a:t>
            </a:r>
            <a:r>
              <a:rPr lang="en-US" dirty="0">
                <a:latin typeface="Helvetica"/>
                <a:ea typeface="ＭＳ Ｐゴシック" charset="0"/>
                <a:cs typeface="Helvetica"/>
              </a:rPr>
              <a:t> de 33 200 </a:t>
            </a:r>
            <a:r>
              <a:rPr lang="en-US" dirty="0" err="1">
                <a:latin typeface="Helvetica"/>
                <a:ea typeface="ＭＳ Ｐゴシック" charset="0"/>
                <a:cs typeface="Helvetica"/>
              </a:rPr>
              <a:t>instituteurs</a:t>
            </a:r>
            <a:r>
              <a:rPr lang="en-US" dirty="0">
                <a:latin typeface="Helvetica"/>
                <a:ea typeface="ＭＳ Ｐゴシック" charset="0"/>
                <a:cs typeface="Helvetica"/>
              </a:rPr>
              <a:t> et de 10100 </a:t>
            </a:r>
            <a:r>
              <a:rPr lang="en-US" dirty="0" err="1">
                <a:latin typeface="Helvetica"/>
                <a:ea typeface="ＭＳ Ｐゴシック" charset="0"/>
                <a:cs typeface="Helvetica"/>
              </a:rPr>
              <a:t>enseignants</a:t>
            </a:r>
            <a:r>
              <a:rPr lang="en-US" dirty="0">
                <a:latin typeface="Helvetica"/>
                <a:ea typeface="ＭＳ Ｐゴシック" charset="0"/>
                <a:cs typeface="Helvetica"/>
              </a:rPr>
              <a:t> du </a:t>
            </a:r>
            <a:r>
              <a:rPr lang="en-US" dirty="0" err="1">
                <a:latin typeface="Helvetica"/>
                <a:ea typeface="ＭＳ Ｐゴシック" charset="0"/>
                <a:cs typeface="Helvetica"/>
              </a:rPr>
              <a:t>secondaire</a:t>
            </a:r>
            <a:r>
              <a:rPr lang="en-US" dirty="0">
                <a:latin typeface="Helvetica"/>
                <a:ea typeface="ＭＳ Ｐゴシック" charset="0"/>
                <a:cs typeface="Helvetica"/>
              </a:rPr>
              <a:t> premier cycle.</a:t>
            </a:r>
          </a:p>
          <a:p>
            <a:endParaRPr lang="en-US" dirty="0"/>
          </a:p>
        </p:txBody>
      </p:sp>
    </p:spTree>
    <p:extLst>
      <p:ext uri="{BB962C8B-B14F-4D97-AF65-F5344CB8AC3E}">
        <p14:creationId xmlns:p14="http://schemas.microsoft.com/office/powerpoint/2010/main" val="170070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19</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a:bodyPr>
          <a:lstStyle/>
          <a:p>
            <a:r>
              <a:rPr lang="fr-FR" sz="2100" dirty="0">
                <a:latin typeface="Helvetica"/>
                <a:ea typeface="ＭＳ Ｐゴシック" charset="0"/>
                <a:cs typeface="Helvetica"/>
              </a:rPr>
              <a:t>Au cours de cette Phase II nous allons permettre à tous les enseignants disposant d’un support </a:t>
            </a:r>
            <a:r>
              <a:rPr lang="bn-IN" sz="2100" dirty="0">
                <a:latin typeface="Helvetica"/>
                <a:ea typeface="ＭＳ Ｐゴシック" charset="0"/>
                <a:cs typeface="Helvetica"/>
              </a:rPr>
              <a:t>TIC </a:t>
            </a:r>
            <a:r>
              <a:rPr lang="fr-FR" sz="2100" dirty="0">
                <a:latin typeface="Helvetica"/>
                <a:ea typeface="ＭＳ Ｐゴシック" charset="0"/>
                <a:cs typeface="Helvetica"/>
              </a:rPr>
              <a:t>capable de se connecter à l’internet de suivre les formations continue initiées par la DPFC sur la plateforme CFIT. </a:t>
            </a:r>
            <a:r>
              <a:rPr lang="bn-IN" sz="2100" dirty="0">
                <a:latin typeface="Helvetica"/>
                <a:ea typeface="ＭＳ Ｐゴシック" charset="0"/>
                <a:cs typeface="Helvetica"/>
              </a:rPr>
              <a:t>C’est la formule “bring your own device”.</a:t>
            </a:r>
          </a:p>
          <a:p>
            <a:r>
              <a:rPr lang="fr-FR" sz="2100" dirty="0">
                <a:latin typeface="Helvetica"/>
                <a:ea typeface="ＭＳ Ｐゴシック" charset="0"/>
                <a:cs typeface="Helvetica"/>
              </a:rPr>
              <a:t>Plusieurs dispositions techniques ont été prises pour éviter les infortunes des connexions internet. </a:t>
            </a:r>
            <a:r>
              <a:rPr lang="bn-IN" sz="2100" dirty="0">
                <a:latin typeface="Helvetica"/>
                <a:ea typeface="ＭＳ Ｐゴシック" charset="0"/>
                <a:cs typeface="Helvetica"/>
              </a:rPr>
              <a:t>Les institutions de formation</a:t>
            </a:r>
            <a:r>
              <a:rPr lang="fr-FR" sz="2100" dirty="0">
                <a:latin typeface="Helvetica"/>
                <a:ea typeface="ＭＳ Ｐゴシック" charset="0"/>
                <a:cs typeface="Helvetica"/>
              </a:rPr>
              <a:t> initiale et continue et certaines écoles</a:t>
            </a:r>
            <a:r>
              <a:rPr lang="bn-IN" sz="2100" dirty="0">
                <a:latin typeface="Helvetica"/>
                <a:ea typeface="ＭＳ Ｐゴシック" charset="0"/>
                <a:cs typeface="Helvetica"/>
              </a:rPr>
              <a:t> sont équipées de bibliobox pour faciliter l’accès aux contenus de la formation en offline.</a:t>
            </a:r>
            <a:r>
              <a:rPr lang="fr-FR" sz="2100" dirty="0">
                <a:latin typeface="Helvetica"/>
                <a:ea typeface="ＭＳ Ｐゴシック" charset="0"/>
                <a:cs typeface="Helvetica"/>
              </a:rPr>
              <a:t> </a:t>
            </a:r>
          </a:p>
          <a:p>
            <a:r>
              <a:rPr lang="bn-IN" sz="2100" dirty="0">
                <a:latin typeface="Helvetica"/>
                <a:ea typeface="ＭＳ Ｐゴシック" charset="0"/>
                <a:cs typeface="Helvetica"/>
              </a:rPr>
              <a:t>Pour réussir </a:t>
            </a:r>
            <a:r>
              <a:rPr lang="bn-IN" sz="2100" dirty="0" smtClean="0">
                <a:latin typeface="Helvetica"/>
                <a:ea typeface="ＭＳ Ｐゴシック" charset="0"/>
                <a:cs typeface="Helvetica"/>
              </a:rPr>
              <a:t>cette formation en ligne</a:t>
            </a:r>
          </a:p>
          <a:p>
            <a:r>
              <a:rPr lang="bn-IN" sz="2100" dirty="0" smtClean="0">
                <a:latin typeface="Helvetica"/>
                <a:ea typeface="ＭＳ Ｐゴシック" charset="0"/>
                <a:cs typeface="Helvetica"/>
              </a:rPr>
              <a:t> ouverte aux enseignants </a:t>
            </a:r>
            <a:r>
              <a:rPr lang="bn-IN" sz="2100" dirty="0">
                <a:latin typeface="Helvetica"/>
                <a:ea typeface="ＭＳ Ｐゴシック" charset="0"/>
                <a:cs typeface="Helvetica"/>
              </a:rPr>
              <a:t>CLOM ou MOOC il faudra trouver une stratégie de mobilisation et de motivation des enseigants .</a:t>
            </a:r>
          </a:p>
          <a:p>
            <a:r>
              <a:rPr lang="fr-FR" sz="2100" dirty="0">
                <a:latin typeface="Helvetica"/>
                <a:ea typeface="ＭＳ Ｐゴシック" charset="0"/>
                <a:cs typeface="Helvetica"/>
              </a:rPr>
              <a:t>Les cibles</a:t>
            </a:r>
            <a:r>
              <a:rPr lang="bn-IN" sz="2100" dirty="0">
                <a:latin typeface="Helvetica"/>
                <a:ea typeface="ＭＳ Ｐゴシック" charset="0"/>
                <a:cs typeface="Helvetica"/>
              </a:rPr>
              <a:t> principales</a:t>
            </a:r>
            <a:r>
              <a:rPr lang="fr-FR" sz="2100" dirty="0">
                <a:latin typeface="Helvetica"/>
                <a:ea typeface="ＭＳ Ｐゴシック" charset="0"/>
                <a:cs typeface="Helvetica"/>
              </a:rPr>
              <a:t> de cette formation sont l’ensemble des instituteurs et les professeurs de collège</a:t>
            </a:r>
            <a:r>
              <a:rPr lang="bn-IN" sz="2100" dirty="0">
                <a:latin typeface="Helvetica"/>
                <a:ea typeface="ＭＳ Ｐゴシック" charset="0"/>
                <a:cs typeface="Helvetica"/>
              </a:rPr>
              <a:t> recrutés et mis en service sans formation initiale. Ce sont les ex bénévoles et contractuels qui ont définitivement intégrés la fonction publique. Nous ambitionons</a:t>
            </a:r>
            <a:r>
              <a:rPr lang="fr-FR" sz="2100" dirty="0">
                <a:latin typeface="Helvetica"/>
                <a:ea typeface="ＭＳ Ｐゴシック" charset="0"/>
                <a:cs typeface="Helvetica"/>
              </a:rPr>
              <a:t> également</a:t>
            </a:r>
            <a:r>
              <a:rPr lang="bn-IN" sz="2100" dirty="0">
                <a:latin typeface="Helvetica"/>
                <a:ea typeface="ＭＳ Ｐゴシック" charset="0"/>
                <a:cs typeface="Helvetica"/>
              </a:rPr>
              <a:t> de toucher les enseignants des établissements privés.</a:t>
            </a:r>
            <a:r>
              <a:rPr lang="fr-FR" sz="2100" dirty="0">
                <a:latin typeface="Helvetica"/>
                <a:ea typeface="ＭＳ Ｐゴシック" charset="0"/>
                <a:cs typeface="Helvetica"/>
              </a:rPr>
              <a:t>  </a:t>
            </a:r>
          </a:p>
          <a:p>
            <a:endParaRPr lang="en-US" dirty="0"/>
          </a:p>
        </p:txBody>
      </p:sp>
    </p:spTree>
    <p:extLst>
      <p:ext uri="{BB962C8B-B14F-4D97-AF65-F5344CB8AC3E}">
        <p14:creationId xmlns:p14="http://schemas.microsoft.com/office/powerpoint/2010/main" val="830904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62500" lnSpcReduction="20000"/>
          </a:bodyPr>
          <a:lstStyle/>
          <a:p>
            <a:pPr>
              <a:lnSpc>
                <a:spcPct val="130000"/>
              </a:lnSpc>
            </a:pPr>
            <a:r>
              <a:rPr lang="fr-FR" u="sng" dirty="0" smtClean="0">
                <a:latin typeface="Helvetica"/>
                <a:cs typeface="Helvetica"/>
              </a:rPr>
              <a:t>Introduction</a:t>
            </a:r>
          </a:p>
          <a:p>
            <a:pPr>
              <a:lnSpc>
                <a:spcPct val="130000"/>
              </a:lnSpc>
            </a:pPr>
            <a:r>
              <a:rPr lang="fr-FR" dirty="0" smtClean="0">
                <a:latin typeface="Helvetica"/>
                <a:cs typeface="Helvetica"/>
              </a:rPr>
              <a:t>L'enseignement est un secteur d'activité qui repose essentiellement sur les ressources humaines qui y sont employées : d'une part, la qualité du travail des enseignants détermine fortement la qualité des services éducatifs dispensés et, d'autre part, le salaire des enseignants forme, de très loin, la part prépondérante de la dépense de ce secteur. </a:t>
            </a:r>
          </a:p>
          <a:p>
            <a:pPr>
              <a:lnSpc>
                <a:spcPct val="130000"/>
              </a:lnSpc>
            </a:pPr>
            <a:r>
              <a:rPr lang="fr-FR" dirty="0" smtClean="0">
                <a:latin typeface="Helvetica"/>
                <a:cs typeface="Helvetica"/>
              </a:rPr>
              <a:t>Cette double évidence fait assurément de la question enseignante l'élément central des politiques actuelles en matière de développement des systèmes éducatifs africains, et la clé de leur expansion vers la scolarisation primaire universelle (SPU) et, à terme, un enseignement de base intégrant le premier cycle de l'enseignement secondaire. </a:t>
            </a:r>
          </a:p>
          <a:p>
            <a:pPr>
              <a:lnSpc>
                <a:spcPct val="130000"/>
              </a:lnSpc>
            </a:pPr>
            <a:r>
              <a:rPr lang="fr-FR" dirty="0" smtClean="0">
                <a:latin typeface="Helvetica"/>
                <a:cs typeface="Helvetica"/>
              </a:rPr>
              <a:t>Or, les contraintes d’allègement de la fonction publique imposées par les ajustements structurels soutenus par les bailleurs de fonds dans les années 80, la scolarisation massive entraînée par les programmes internationaux (école pour tous (EPT)) dans les années 90 et les crises militaro-politiques dans la région ont accru les problèmes auxquels les systèmes éducatifs étaient déjà confrontés.</a:t>
            </a:r>
          </a:p>
          <a:p>
            <a:endParaRPr lang="en-US" dirty="0"/>
          </a:p>
        </p:txBody>
      </p:sp>
    </p:spTree>
    <p:extLst>
      <p:ext uri="{BB962C8B-B14F-4D97-AF65-F5344CB8AC3E}">
        <p14:creationId xmlns:p14="http://schemas.microsoft.com/office/powerpoint/2010/main" val="7651549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089606" cy="6795242"/>
            <a:chOff x="0" y="-26644"/>
            <a:chExt cx="12089606" cy="6795242"/>
          </a:xfrm>
        </p:grpSpPr>
        <p:grpSp>
          <p:nvGrpSpPr>
            <p:cNvPr id="3" name="Group 2"/>
            <p:cNvGrpSpPr/>
            <p:nvPr/>
          </p:nvGrpSpPr>
          <p:grpSpPr>
            <a:xfrm>
              <a:off x="0" y="-26644"/>
              <a:ext cx="12089606" cy="6795242"/>
              <a:chOff x="0" y="-26644"/>
              <a:chExt cx="12089606"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632023"/>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51" y="96389"/>
                <a:ext cx="1372704" cy="745435"/>
              </a:xfrm>
              <a:prstGeom prst="rect">
                <a:avLst/>
              </a:prstGeom>
            </p:spPr>
          </p:pic>
          <p:sp>
            <p:nvSpPr>
              <p:cNvPr id="25" name="TextBox 24"/>
              <p:cNvSpPr txBox="1"/>
              <p:nvPr/>
            </p:nvSpPr>
            <p:spPr>
              <a:xfrm>
                <a:off x="6539588" y="0"/>
                <a:ext cx="3484680" cy="646331"/>
              </a:xfrm>
              <a:prstGeom prst="rect">
                <a:avLst/>
              </a:prstGeom>
              <a:noFill/>
            </p:spPr>
            <p:txBody>
              <a:bodyPr wrap="square" rtlCol="0">
                <a:spAutoFit/>
              </a:bodyPr>
              <a:lstStyle/>
              <a:p>
                <a:pPr algn="ctr"/>
                <a:r>
                  <a:rPr lang="en-US" sz="1200" b="1" dirty="0"/>
                  <a:t>METTRE A PROFIT LA TECHNOLOGIE POUR UNE FORMATION CONTINUE DE QUALITÉ DES ENSEIGNANTS EN CÔTE </a:t>
                </a:r>
                <a:r>
                  <a:rPr lang="en-US" sz="1200" b="1" dirty="0" smtClean="0"/>
                  <a:t>D’IVOIRE</a:t>
                </a:r>
                <a:endParaRPr lang="en-US" sz="1200"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20</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20" name="Picture 19"/>
          <p:cNvPicPr/>
          <p:nvPr/>
        </p:nvPicPr>
        <p:blipFill rotWithShape="1">
          <a:blip r:embed="rId6"/>
          <a:srcRect t="75843"/>
          <a:stretch/>
        </p:blipFill>
        <p:spPr bwMode="auto">
          <a:xfrm>
            <a:off x="6901288" y="1352295"/>
            <a:ext cx="4350127" cy="2279981"/>
          </a:xfrm>
          <a:prstGeom prst="rect">
            <a:avLst/>
          </a:prstGeom>
          <a:ln>
            <a:noFill/>
          </a:ln>
          <a:extLst>
            <a:ext uri="{53640926-AAD7-44d8-BBD7-CCE9431645EC}">
              <a14:shadowObscured xmlns:a14="http://schemas.microsoft.com/office/drawing/2010/main"/>
            </a:ext>
          </a:extLst>
        </p:spPr>
      </p:pic>
      <p:pic>
        <p:nvPicPr>
          <p:cNvPr id="23" name="Content Placeholder 22"/>
          <p:cNvPicPr>
            <a:picLocks noGrp="1"/>
          </p:cNvPicPr>
          <p:nvPr>
            <p:ph idx="1"/>
          </p:nvPr>
        </p:nvPicPr>
        <p:blipFill rotWithShape="1">
          <a:blip r:embed="rId6"/>
          <a:srcRect t="13409" b="23158"/>
          <a:stretch/>
        </p:blipFill>
        <p:spPr bwMode="auto">
          <a:xfrm>
            <a:off x="1123119" y="962062"/>
            <a:ext cx="5286375" cy="54834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2129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21</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2" name="TextBox 1"/>
          <p:cNvSpPr txBox="1"/>
          <p:nvPr/>
        </p:nvSpPr>
        <p:spPr>
          <a:xfrm>
            <a:off x="9798239" y="2006061"/>
            <a:ext cx="1922711" cy="1169551"/>
          </a:xfrm>
          <a:prstGeom prst="rect">
            <a:avLst/>
          </a:prstGeom>
          <a:noFill/>
        </p:spPr>
        <p:txBody>
          <a:bodyPr wrap="square" rtlCol="0">
            <a:spAutoFit/>
          </a:bodyPr>
          <a:lstStyle/>
          <a:p>
            <a:r>
              <a:rPr lang="bn-IN" sz="1400" dirty="0" smtClean="0"/>
              <a:t>Inauguration du CNRPN par la DG de l’UNESCO et l’Ambassadeur de Chine</a:t>
            </a:r>
            <a:endParaRPr lang="en-US" sz="1400" dirty="0"/>
          </a:p>
        </p:txBody>
      </p:sp>
      <p:pic>
        <p:nvPicPr>
          <p:cNvPr id="9" name="Content Placeholder 8"/>
          <p:cNvPicPr>
            <a:picLocks noGrp="1" noChangeAspect="1"/>
          </p:cNvPicPr>
          <p:nvPr>
            <p:ph idx="1"/>
          </p:nvPr>
        </p:nvPicPr>
        <p:blipFill>
          <a:blip r:embed="rId6"/>
          <a:srcRect t="16788" b="16788"/>
          <a:stretch>
            <a:fillRect/>
          </a:stretch>
        </p:blipFill>
        <p:spPr>
          <a:xfrm>
            <a:off x="838200" y="1825625"/>
            <a:ext cx="8734425" cy="4351338"/>
          </a:xfrm>
        </p:spPr>
      </p:pic>
    </p:spTree>
    <p:extLst>
      <p:ext uri="{BB962C8B-B14F-4D97-AF65-F5344CB8AC3E}">
        <p14:creationId xmlns:p14="http://schemas.microsoft.com/office/powerpoint/2010/main" val="404482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22</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Picture 2" descr="G:\CFIT - Phase II\Mission - Qingdao\ADG UNESCO -Audience au MEN-5.jpg"/>
          <p:cNvPicPr>
            <a:picLocks noGrp="1" noChangeAspect="1" noChangeArrowheads="1"/>
          </p:cNvPicPr>
          <p:nvPr>
            <p:ph idx="1"/>
          </p:nvPr>
        </p:nvPicPr>
        <p:blipFill rotWithShape="1">
          <a:blip r:embed="rId6" cstate="email">
            <a:extLst>
              <a:ext uri="{28A0092B-C50C-407E-A947-70E740481C1C}">
                <a14:useLocalDpi xmlns:a14="http://schemas.microsoft.com/office/drawing/2010/main" val="0"/>
              </a:ext>
            </a:extLst>
          </a:blip>
          <a:srcRect t="8929" r="5785" b="8929"/>
          <a:stretch/>
        </p:blipFill>
        <p:spPr bwMode="auto">
          <a:xfrm>
            <a:off x="1490676" y="1669653"/>
            <a:ext cx="7743080" cy="4500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66076" y="2006061"/>
            <a:ext cx="1922711" cy="523220"/>
          </a:xfrm>
          <a:prstGeom prst="rect">
            <a:avLst/>
          </a:prstGeom>
          <a:noFill/>
        </p:spPr>
        <p:txBody>
          <a:bodyPr wrap="square" rtlCol="0">
            <a:spAutoFit/>
          </a:bodyPr>
          <a:lstStyle/>
          <a:p>
            <a:r>
              <a:rPr lang="bn-IN" sz="1400" dirty="0" smtClean="0"/>
              <a:t>Visite de travail l’ADG Education </a:t>
            </a:r>
            <a:endParaRPr lang="en-US" sz="1400" dirty="0"/>
          </a:p>
        </p:txBody>
      </p:sp>
    </p:spTree>
    <p:extLst>
      <p:ext uri="{BB962C8B-B14F-4D97-AF65-F5344CB8AC3E}">
        <p14:creationId xmlns:p14="http://schemas.microsoft.com/office/powerpoint/2010/main" val="304390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23</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t="16071" b="16071"/>
          <a:stretch>
            <a:fillRect/>
          </a:stretch>
        </p:blipFill>
        <p:spPr bwMode="auto">
          <a:xfrm>
            <a:off x="244475" y="1800225"/>
            <a:ext cx="7826160"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13304" y="2255335"/>
            <a:ext cx="2349980" cy="738664"/>
          </a:xfrm>
          <a:prstGeom prst="rect">
            <a:avLst/>
          </a:prstGeom>
          <a:noFill/>
        </p:spPr>
        <p:txBody>
          <a:bodyPr wrap="square" rtlCol="0">
            <a:spAutoFit/>
          </a:bodyPr>
          <a:lstStyle/>
          <a:p>
            <a:r>
              <a:rPr lang="bn-IN" sz="1400" dirty="0" smtClean="0"/>
              <a:t>Équipe d’évaluation interne du projet CFIT en Côte d’Ivoire</a:t>
            </a:r>
            <a:endParaRPr lang="en-US" sz="1400" dirty="0"/>
          </a:p>
        </p:txBody>
      </p:sp>
    </p:spTree>
    <p:extLst>
      <p:ext uri="{BB962C8B-B14F-4D97-AF65-F5344CB8AC3E}">
        <p14:creationId xmlns:p14="http://schemas.microsoft.com/office/powerpoint/2010/main" val="222090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24</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2" name="TextBox 1"/>
          <p:cNvSpPr txBox="1"/>
          <p:nvPr/>
        </p:nvSpPr>
        <p:spPr>
          <a:xfrm>
            <a:off x="8913304" y="2255335"/>
            <a:ext cx="2349980" cy="738664"/>
          </a:xfrm>
          <a:prstGeom prst="rect">
            <a:avLst/>
          </a:prstGeom>
          <a:noFill/>
        </p:spPr>
        <p:txBody>
          <a:bodyPr wrap="square" rtlCol="0">
            <a:spAutoFit/>
          </a:bodyPr>
          <a:lstStyle/>
          <a:p>
            <a:r>
              <a:rPr lang="bn-IN" sz="1400" dirty="0" smtClean="0"/>
              <a:t>Équipe d’évaluation interne du projet CFIT en Côte d’Ivoire</a:t>
            </a:r>
            <a:endParaRPr lang="en-US" sz="1400" dirty="0"/>
          </a:p>
        </p:txBody>
      </p:sp>
      <p:pic>
        <p:nvPicPr>
          <p:cNvPr id="14" name="Content Placeholder 13"/>
          <p:cNvPicPr>
            <a:picLocks noGrp="1" noChangeAspect="1"/>
          </p:cNvPicPr>
          <p:nvPr>
            <p:ph idx="1"/>
          </p:nvPr>
        </p:nvPicPr>
        <p:blipFill>
          <a:blip r:embed="rId6"/>
          <a:srcRect t="14275" b="14275"/>
          <a:stretch>
            <a:fillRect/>
          </a:stretch>
        </p:blipFill>
        <p:spPr>
          <a:xfrm>
            <a:off x="838200" y="1825625"/>
            <a:ext cx="8120063" cy="4351338"/>
          </a:xfrm>
        </p:spPr>
      </p:pic>
    </p:spTree>
    <p:extLst>
      <p:ext uri="{BB962C8B-B14F-4D97-AF65-F5344CB8AC3E}">
        <p14:creationId xmlns:p14="http://schemas.microsoft.com/office/powerpoint/2010/main" val="1870047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25</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2" name="TextBox 1"/>
          <p:cNvSpPr txBox="1"/>
          <p:nvPr/>
        </p:nvSpPr>
        <p:spPr>
          <a:xfrm>
            <a:off x="9254721" y="2255335"/>
            <a:ext cx="2349980" cy="738664"/>
          </a:xfrm>
          <a:prstGeom prst="rect">
            <a:avLst/>
          </a:prstGeom>
          <a:noFill/>
        </p:spPr>
        <p:txBody>
          <a:bodyPr wrap="square" rtlCol="0">
            <a:spAutoFit/>
          </a:bodyPr>
          <a:lstStyle/>
          <a:p>
            <a:r>
              <a:rPr lang="bn-IN" sz="1400" dirty="0" smtClean="0"/>
              <a:t>Lancement des activités de formation du </a:t>
            </a:r>
            <a:r>
              <a:rPr lang="bn-IN" sz="1400" dirty="0" smtClean="0"/>
              <a:t>projet CFIT en Côte d’Ivoire</a:t>
            </a:r>
            <a:endParaRPr lang="en-US" sz="1400" dirty="0"/>
          </a:p>
        </p:txBody>
      </p:sp>
      <p:pic>
        <p:nvPicPr>
          <p:cNvPr id="9" name="Content Placeholder 8"/>
          <p:cNvPicPr>
            <a:picLocks noGrp="1" noChangeAspect="1"/>
          </p:cNvPicPr>
          <p:nvPr>
            <p:ph idx="1"/>
          </p:nvPr>
        </p:nvPicPr>
        <p:blipFill>
          <a:blip r:embed="rId6"/>
          <a:srcRect t="9508" b="9508"/>
          <a:stretch>
            <a:fillRect/>
          </a:stretch>
        </p:blipFill>
        <p:spPr>
          <a:xfrm>
            <a:off x="838200" y="1825625"/>
            <a:ext cx="8120063" cy="4351338"/>
          </a:xfrm>
        </p:spPr>
      </p:pic>
    </p:spTree>
    <p:extLst>
      <p:ext uri="{BB962C8B-B14F-4D97-AF65-F5344CB8AC3E}">
        <p14:creationId xmlns:p14="http://schemas.microsoft.com/office/powerpoint/2010/main" val="109277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26</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t="10672" b="10672"/>
          <a:stretch>
            <a:fillRect/>
          </a:stretch>
        </p:blipFill>
        <p:spPr bwMode="auto">
          <a:xfrm>
            <a:off x="244475" y="1800225"/>
            <a:ext cx="7624763"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521642" y="2326556"/>
            <a:ext cx="2385584" cy="523220"/>
          </a:xfrm>
          <a:prstGeom prst="rect">
            <a:avLst/>
          </a:prstGeom>
          <a:noFill/>
        </p:spPr>
        <p:txBody>
          <a:bodyPr wrap="square" rtlCol="0">
            <a:spAutoFit/>
          </a:bodyPr>
          <a:lstStyle/>
          <a:p>
            <a:r>
              <a:rPr lang="bn-IN" sz="1400" dirty="0" smtClean="0"/>
              <a:t>Formateurs concepteurs en atelier</a:t>
            </a:r>
            <a:endParaRPr lang="en-US" sz="1400" dirty="0"/>
          </a:p>
        </p:txBody>
      </p:sp>
    </p:spTree>
    <p:extLst>
      <p:ext uri="{BB962C8B-B14F-4D97-AF65-F5344CB8AC3E}">
        <p14:creationId xmlns:p14="http://schemas.microsoft.com/office/powerpoint/2010/main" val="256474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a:t>
                </a:r>
                <a:r>
                  <a:rPr lang="bn-IN" sz="2000" dirty="0" smtClean="0">
                    <a:solidFill>
                      <a:schemeClr val="bg1"/>
                    </a:solidFill>
                  </a:rPr>
                  <a:t>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27</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Espace réservé du contenu 6" descr="C:\Users\m_diaby.HQ\Pictures\CFIT-Evaluation\IMG_20160112_160831.jpg"/>
          <p:cNvPicPr>
            <a:picLocks noGrp="1"/>
          </p:cNvPicPr>
          <p:nvPr>
            <p:ph idx="1"/>
          </p:nvPr>
        </p:nvPicPr>
        <p:blipFill>
          <a:blip r:embed="rId6" cstate="email">
            <a:extLst>
              <a:ext uri="{28A0092B-C50C-407E-A947-70E740481C1C}">
                <a14:useLocalDpi xmlns:a14="http://schemas.microsoft.com/office/drawing/2010/main" val="0"/>
              </a:ext>
            </a:extLst>
          </a:blip>
          <a:srcRect t="9363" b="9363"/>
          <a:stretch>
            <a:fillRect/>
          </a:stretch>
        </p:blipFill>
        <p:spPr bwMode="auto">
          <a:xfrm>
            <a:off x="244475" y="1800225"/>
            <a:ext cx="8966200" cy="4500563"/>
          </a:xfrm>
          <a:prstGeom prst="rect">
            <a:avLst/>
          </a:prstGeom>
          <a:noFill/>
          <a:ln>
            <a:noFill/>
          </a:ln>
        </p:spPr>
      </p:pic>
      <p:sp>
        <p:nvSpPr>
          <p:cNvPr id="2" name="TextBox 1"/>
          <p:cNvSpPr txBox="1"/>
          <p:nvPr/>
        </p:nvSpPr>
        <p:spPr>
          <a:xfrm>
            <a:off x="9518602" y="2255335"/>
            <a:ext cx="1875236" cy="523220"/>
          </a:xfrm>
          <a:prstGeom prst="rect">
            <a:avLst/>
          </a:prstGeom>
          <a:noFill/>
        </p:spPr>
        <p:txBody>
          <a:bodyPr wrap="square" rtlCol="0">
            <a:spAutoFit/>
          </a:bodyPr>
          <a:lstStyle/>
          <a:p>
            <a:r>
              <a:rPr lang="bn-IN" sz="1400" dirty="0" smtClean="0"/>
              <a:t>Stagiaires CFIT en formation</a:t>
            </a:r>
            <a:endParaRPr lang="en-US" sz="1400" dirty="0"/>
          </a:p>
        </p:txBody>
      </p:sp>
    </p:spTree>
    <p:extLst>
      <p:ext uri="{BB962C8B-B14F-4D97-AF65-F5344CB8AC3E}">
        <p14:creationId xmlns:p14="http://schemas.microsoft.com/office/powerpoint/2010/main" val="322647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154292" y="1062780"/>
                <a:ext cx="11704441" cy="400110"/>
              </a:xfrm>
              <a:prstGeom prst="rect">
                <a:avLst/>
              </a:prstGeom>
              <a:noFill/>
            </p:spPr>
            <p:txBody>
              <a:bodyPr wrap="square" rtlCol="0">
                <a:spAutoFit/>
              </a:bodyPr>
              <a:lstStyle/>
              <a:p>
                <a:pPr algn="ctr"/>
                <a:r>
                  <a:rPr lang="bn-IN" sz="2000" dirty="0" smtClean="0">
                    <a:solidFill>
                      <a:schemeClr val="bg1"/>
                    </a:solidFill>
                  </a:rPr>
                  <a:t>UNESCO-CFIT  CÔTE D’IVOIRE</a:t>
                </a:r>
                <a:endParaRPr lang="en-US"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28</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pic>
        <p:nvPicPr>
          <p:cNvPr id="15" name="Image 5" descr="G:\CFIT-Implémentation\Study Tour Abidjan Mai 2015\Photos du rapport\CFIT Study tour Abidjan.JPG"/>
          <p:cNvPicPr>
            <a:picLocks noGrp="1"/>
          </p:cNvPicPr>
          <p:nvPr>
            <p:ph idx="1"/>
          </p:nvPr>
        </p:nvPicPr>
        <p:blipFill>
          <a:blip r:embed="rId6" cstate="email">
            <a:extLst>
              <a:ext uri="{28A0092B-C50C-407E-A947-70E740481C1C}">
                <a14:useLocalDpi xmlns:a14="http://schemas.microsoft.com/office/drawing/2010/main" val="0"/>
              </a:ext>
            </a:extLst>
          </a:blip>
          <a:srcRect t="14209" b="14209"/>
          <a:stretch>
            <a:fillRect/>
          </a:stretch>
        </p:blipFill>
        <p:spPr bwMode="auto">
          <a:xfrm>
            <a:off x="244475" y="1800225"/>
            <a:ext cx="9963150" cy="4500563"/>
          </a:xfrm>
          <a:prstGeom prst="rect">
            <a:avLst/>
          </a:prstGeom>
          <a:noFill/>
          <a:ln>
            <a:noFill/>
          </a:ln>
        </p:spPr>
      </p:pic>
      <p:sp>
        <p:nvSpPr>
          <p:cNvPr id="2" name="TextBox 1"/>
          <p:cNvSpPr txBox="1"/>
          <p:nvPr/>
        </p:nvSpPr>
        <p:spPr>
          <a:xfrm>
            <a:off x="10456220" y="2575830"/>
            <a:ext cx="1139384" cy="523220"/>
          </a:xfrm>
          <a:prstGeom prst="rect">
            <a:avLst/>
          </a:prstGeom>
          <a:noFill/>
        </p:spPr>
        <p:txBody>
          <a:bodyPr wrap="square" rtlCol="0">
            <a:spAutoFit/>
          </a:bodyPr>
          <a:lstStyle/>
          <a:p>
            <a:r>
              <a:rPr lang="bn-IN" sz="1400" dirty="0" smtClean="0"/>
              <a:t>CFIT Study tour en C-I</a:t>
            </a:r>
            <a:endParaRPr lang="en-US" sz="1400" dirty="0"/>
          </a:p>
        </p:txBody>
      </p:sp>
    </p:spTree>
    <p:extLst>
      <p:ext uri="{BB962C8B-B14F-4D97-AF65-F5344CB8AC3E}">
        <p14:creationId xmlns:p14="http://schemas.microsoft.com/office/powerpoint/2010/main" val="4210938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923330"/>
          </a:xfrm>
          <a:prstGeom prst="rect">
            <a:avLst/>
          </a:prstGeom>
          <a:noFill/>
        </p:spPr>
        <p:txBody>
          <a:bodyPr wrap="square" rtlCol="0">
            <a:spAutoFit/>
          </a:bodyPr>
          <a:lstStyle/>
          <a:p>
            <a:pPr algn="ctr"/>
            <a:r>
              <a:rPr lang="en-US" b="1" dirty="0"/>
              <a:t>ETTRE A PROFIT LA TECHNOLOGIE POUR UNE FORMATION CONTINUE DE QUALITÉ DES ENSEIGNANTS EN CÔTE D’IVOIRE</a:t>
            </a:r>
            <a:endParaRPr lang="en-US" dirty="0"/>
          </a:p>
          <a:p>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29</a:t>
            </a:fld>
            <a:endParaRPr lang="en-US" sz="1600" dirty="0">
              <a:solidFill>
                <a:srgbClr val="C5192D"/>
              </a:solidFill>
            </a:endParaRPr>
          </a:p>
        </p:txBody>
      </p:sp>
      <p:sp>
        <p:nvSpPr>
          <p:cNvPr id="3" name="Rectangle 2"/>
          <p:cNvSpPr/>
          <p:nvPr/>
        </p:nvSpPr>
        <p:spPr>
          <a:xfrm>
            <a:off x="3422031" y="1825020"/>
            <a:ext cx="5347938" cy="1569660"/>
          </a:xfrm>
          <a:prstGeom prst="rect">
            <a:avLst/>
          </a:prstGeom>
        </p:spPr>
        <p:txBody>
          <a:bodyPr wrap="none">
            <a:spAutoFit/>
          </a:bodyPr>
          <a:lstStyle/>
          <a:p>
            <a:pPr algn="ctr"/>
            <a:r>
              <a:rPr lang="en-GB" sz="9600" dirty="0" smtClean="0">
                <a:solidFill>
                  <a:srgbClr val="C5192D"/>
                </a:solidFill>
              </a:rPr>
              <a:t>Thank you</a:t>
            </a:r>
            <a:endParaRPr lang="en-GB" sz="9600" dirty="0">
              <a:solidFill>
                <a:srgbClr val="C5192D"/>
              </a:solidFill>
            </a:endParaRPr>
          </a:p>
        </p:txBody>
      </p:sp>
      <p:sp>
        <p:nvSpPr>
          <p:cNvPr id="15" name="TextBox 14"/>
          <p:cNvSpPr txBox="1"/>
          <p:nvPr/>
        </p:nvSpPr>
        <p:spPr>
          <a:xfrm>
            <a:off x="3792209" y="3628545"/>
            <a:ext cx="4607582" cy="338554"/>
          </a:xfrm>
          <a:prstGeom prst="rect">
            <a:avLst/>
          </a:prstGeom>
          <a:noFill/>
        </p:spPr>
        <p:txBody>
          <a:bodyPr wrap="square" lIns="0" tIns="0" rIns="0" bIns="0" rtlCol="0">
            <a:spAutoFit/>
          </a:bodyPr>
          <a:lstStyle/>
          <a:p>
            <a:pPr algn="ctr">
              <a:spcAft>
                <a:spcPts val="1200"/>
              </a:spcAft>
            </a:pPr>
            <a:r>
              <a:rPr lang="en-US" sz="2200" dirty="0" smtClean="0"/>
              <a:t>Learn more: </a:t>
            </a:r>
            <a:r>
              <a:rPr lang="bn-IN" sz="2200" dirty="0" smtClean="0"/>
              <a:t>www.cnrpn-ci.org</a:t>
            </a:r>
            <a:endParaRPr lang="en-US" sz="2200" dirty="0" smtClean="0"/>
          </a:p>
        </p:txBody>
      </p:sp>
      <p:sp>
        <p:nvSpPr>
          <p:cNvPr id="19" name="TextBox 18"/>
          <p:cNvSpPr txBox="1"/>
          <p:nvPr/>
        </p:nvSpPr>
        <p:spPr>
          <a:xfrm>
            <a:off x="3332817" y="4962204"/>
            <a:ext cx="5526366" cy="430887"/>
          </a:xfrm>
          <a:prstGeom prst="rect">
            <a:avLst/>
          </a:prstGeom>
          <a:noFill/>
        </p:spPr>
        <p:txBody>
          <a:bodyPr wrap="square" lIns="0" tIns="0" rIns="0" bIns="0" rtlCol="0">
            <a:spAutoFit/>
          </a:bodyPr>
          <a:lstStyle/>
          <a:p>
            <a:pPr algn="ctr"/>
            <a:r>
              <a:rPr lang="en-US" sz="1400" dirty="0" smtClean="0"/>
              <a:t>Name and title</a:t>
            </a:r>
            <a:br>
              <a:rPr lang="en-US" sz="1400" dirty="0" smtClean="0"/>
            </a:br>
            <a:r>
              <a:rPr lang="en-US" sz="1400" dirty="0" smtClean="0"/>
              <a:t>Email</a:t>
            </a:r>
          </a:p>
        </p:txBody>
      </p:sp>
    </p:spTree>
    <p:extLst>
      <p:ext uri="{BB962C8B-B14F-4D97-AF65-F5344CB8AC3E}">
        <p14:creationId xmlns:p14="http://schemas.microsoft.com/office/powerpoint/2010/main" val="233771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3</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a:bodyPr>
          <a:lstStyle/>
          <a:p>
            <a:pPr marL="0" indent="0">
              <a:lnSpc>
                <a:spcPct val="130000"/>
              </a:lnSpc>
              <a:buNone/>
            </a:pPr>
            <a:r>
              <a:rPr lang="bn-IN" sz="1800" b="1" u="sng" dirty="0">
                <a:latin typeface="Helvetica"/>
                <a:cs typeface="Helvetica"/>
              </a:rPr>
              <a:t>I- Etat des lieux de la formation des enseignants </a:t>
            </a:r>
          </a:p>
          <a:p>
            <a:pPr>
              <a:lnSpc>
                <a:spcPct val="130000"/>
              </a:lnSpc>
            </a:pPr>
            <a:r>
              <a:rPr lang="en-US" sz="1800" dirty="0">
                <a:cs typeface="Arial"/>
              </a:rPr>
              <a:t>La question de la </a:t>
            </a:r>
            <a:r>
              <a:rPr lang="en-US" sz="1800" dirty="0" err="1">
                <a:cs typeface="Arial"/>
              </a:rPr>
              <a:t>qualité</a:t>
            </a:r>
            <a:r>
              <a:rPr lang="en-US" sz="1800" dirty="0">
                <a:cs typeface="Arial"/>
              </a:rPr>
              <a:t> de </a:t>
            </a:r>
            <a:r>
              <a:rPr lang="en-US" sz="1800" dirty="0" err="1">
                <a:cs typeface="Arial"/>
              </a:rPr>
              <a:t>l’éducation</a:t>
            </a:r>
            <a:r>
              <a:rPr lang="en-US" sz="1800" dirty="0">
                <a:cs typeface="Arial"/>
              </a:rPr>
              <a:t> de base en </a:t>
            </a:r>
            <a:r>
              <a:rPr lang="en-US" sz="1800" dirty="0" err="1">
                <a:cs typeface="Arial"/>
              </a:rPr>
              <a:t>Afrique</a:t>
            </a:r>
            <a:r>
              <a:rPr lang="en-US" sz="1800" dirty="0">
                <a:cs typeface="Arial"/>
              </a:rPr>
              <a:t> </a:t>
            </a:r>
            <a:r>
              <a:rPr lang="bn-IN" sz="1800" dirty="0">
                <a:latin typeface="Arial"/>
                <a:cs typeface="Arial"/>
              </a:rPr>
              <a:t>de l’Ouest</a:t>
            </a:r>
            <a:r>
              <a:rPr lang="en-US" sz="1800" dirty="0">
                <a:cs typeface="Arial"/>
              </a:rPr>
              <a:t> repose</a:t>
            </a:r>
            <a:r>
              <a:rPr lang="bn-IN" sz="1800" dirty="0">
                <a:cs typeface="Arial"/>
              </a:rPr>
              <a:t> essentiellement</a:t>
            </a:r>
            <a:r>
              <a:rPr lang="en-US" sz="1800" dirty="0">
                <a:cs typeface="Arial"/>
              </a:rPr>
              <a:t> </a:t>
            </a:r>
            <a:r>
              <a:rPr lang="en-US" sz="1800" dirty="0" err="1">
                <a:cs typeface="Arial"/>
              </a:rPr>
              <a:t>sur</a:t>
            </a:r>
            <a:r>
              <a:rPr lang="en-US" sz="1800" dirty="0">
                <a:cs typeface="Arial"/>
              </a:rPr>
              <a:t> la </a:t>
            </a:r>
            <a:r>
              <a:rPr lang="en-US" sz="1800" dirty="0" err="1">
                <a:cs typeface="Arial"/>
              </a:rPr>
              <a:t>qualité</a:t>
            </a:r>
            <a:r>
              <a:rPr lang="en-US" sz="1800" dirty="0">
                <a:cs typeface="Arial"/>
              </a:rPr>
              <a:t>  de </a:t>
            </a:r>
            <a:r>
              <a:rPr lang="en-US" sz="1800" dirty="0" err="1">
                <a:cs typeface="Arial"/>
              </a:rPr>
              <a:t>ses</a:t>
            </a:r>
            <a:r>
              <a:rPr lang="en-US" sz="1800" dirty="0">
                <a:cs typeface="Arial"/>
              </a:rPr>
              <a:t> </a:t>
            </a:r>
            <a:r>
              <a:rPr lang="en-US" sz="1800" dirty="0" err="1" smtClean="0">
                <a:latin typeface="Arial"/>
                <a:cs typeface="Arial"/>
              </a:rPr>
              <a:t>enseigna</a:t>
            </a:r>
            <a:r>
              <a:rPr lang="bn-IN" sz="1800" dirty="0" smtClean="0">
                <a:latin typeface="Arial"/>
                <a:cs typeface="Arial"/>
              </a:rPr>
              <a:t>nts</a:t>
            </a:r>
            <a:r>
              <a:rPr lang="en-US" sz="1800" dirty="0" smtClean="0">
                <a:cs typeface="Arial"/>
              </a:rPr>
              <a:t>.</a:t>
            </a:r>
            <a:r>
              <a:rPr lang="bn-IN" sz="1800" dirty="0" smtClean="0">
                <a:cs typeface="Arial"/>
              </a:rPr>
              <a:t> Or, la qualité tient de la formation et du recyclage continu des enseignants.</a:t>
            </a:r>
            <a:endParaRPr lang="bn-IN" sz="1800" dirty="0">
              <a:latin typeface="Helvetica"/>
              <a:cs typeface="Helvetica"/>
            </a:endParaRPr>
          </a:p>
          <a:p>
            <a:pPr>
              <a:lnSpc>
                <a:spcPct val="130000"/>
              </a:lnSpc>
            </a:pPr>
            <a:r>
              <a:rPr lang="en-US" sz="1800" dirty="0">
                <a:latin typeface="Helvetica"/>
                <a:cs typeface="Helvetica"/>
              </a:rPr>
              <a:t>La formation des </a:t>
            </a:r>
            <a:r>
              <a:rPr lang="en-US" sz="1800" dirty="0" err="1">
                <a:latin typeface="Helvetica"/>
                <a:cs typeface="Helvetica"/>
              </a:rPr>
              <a:t>enseignants</a:t>
            </a:r>
            <a:r>
              <a:rPr lang="bn-IN" sz="1800" dirty="0">
                <a:latin typeface="Helvetica"/>
                <a:cs typeface="Helvetica"/>
              </a:rPr>
              <a:t> </a:t>
            </a:r>
            <a:r>
              <a:rPr lang="en-US" sz="1800" dirty="0">
                <a:cs typeface="Arial"/>
              </a:rPr>
              <a:t>en </a:t>
            </a:r>
            <a:r>
              <a:rPr lang="en-US" sz="1800" dirty="0" err="1">
                <a:cs typeface="Arial"/>
              </a:rPr>
              <a:t>Afrique</a:t>
            </a:r>
            <a:r>
              <a:rPr lang="en-US" sz="1800" dirty="0">
                <a:cs typeface="Arial"/>
              </a:rPr>
              <a:t> </a:t>
            </a:r>
            <a:r>
              <a:rPr lang="bn-IN" sz="1800" dirty="0">
                <a:latin typeface="Arial"/>
                <a:cs typeface="Arial"/>
              </a:rPr>
              <a:t>de l’Ouest</a:t>
            </a:r>
            <a:r>
              <a:rPr lang="en-US" sz="1800" dirty="0">
                <a:cs typeface="Arial"/>
              </a:rPr>
              <a:t> </a:t>
            </a:r>
            <a:r>
              <a:rPr lang="en-US" sz="1800" dirty="0">
                <a:latin typeface="Helvetica"/>
                <a:cs typeface="Helvetica"/>
              </a:rPr>
              <a:t> a </a:t>
            </a:r>
            <a:r>
              <a:rPr lang="en-US" sz="1800" dirty="0" err="1">
                <a:latin typeface="Helvetica"/>
                <a:cs typeface="Helvetica"/>
              </a:rPr>
              <a:t>montré</a:t>
            </a:r>
            <a:r>
              <a:rPr lang="en-US" sz="1800" dirty="0">
                <a:latin typeface="Helvetica"/>
                <a:cs typeface="Helvetica"/>
              </a:rPr>
              <a:t> </a:t>
            </a:r>
            <a:r>
              <a:rPr lang="en-US" sz="1800" dirty="0" err="1" smtClean="0">
                <a:latin typeface="Helvetica"/>
                <a:cs typeface="Helvetica"/>
              </a:rPr>
              <a:t>plusieurs</a:t>
            </a:r>
            <a:r>
              <a:rPr lang="bn-IN" sz="1800" dirty="0" smtClean="0">
                <a:latin typeface="Helvetica"/>
                <a:cs typeface="Helvetica"/>
              </a:rPr>
              <a:t> </a:t>
            </a:r>
            <a:r>
              <a:rPr lang="en-US" sz="1800" dirty="0" err="1" smtClean="0">
                <a:latin typeface="Helvetica"/>
                <a:cs typeface="Helvetica"/>
              </a:rPr>
              <a:t>tendances</a:t>
            </a:r>
            <a:r>
              <a:rPr lang="bn-IN" sz="1800" dirty="0" smtClean="0">
                <a:latin typeface="Helvetica"/>
                <a:cs typeface="Helvetica"/>
              </a:rPr>
              <a:t> ces dernières années:</a:t>
            </a:r>
            <a:endParaRPr lang="bn-IN" sz="1800" dirty="0">
              <a:latin typeface="Helvetica"/>
              <a:cs typeface="Helvetica"/>
            </a:endParaRPr>
          </a:p>
          <a:p>
            <a:pPr>
              <a:lnSpc>
                <a:spcPct val="130000"/>
              </a:lnSpc>
              <a:buFont typeface="Wingdings" charset="2"/>
              <a:buChar char="Ø"/>
            </a:pPr>
            <a:r>
              <a:rPr lang="en-US" sz="1800" dirty="0">
                <a:latin typeface="Helvetica"/>
                <a:cs typeface="Helvetica"/>
              </a:rPr>
              <a:t>La  première</a:t>
            </a:r>
            <a:r>
              <a:rPr lang="bn-IN" sz="1800" dirty="0">
                <a:latin typeface="Helvetica"/>
                <a:cs typeface="Helvetica"/>
              </a:rPr>
              <a:t> tendance</a:t>
            </a:r>
            <a:r>
              <a:rPr lang="en-US" sz="1800" dirty="0">
                <a:latin typeface="Helvetica"/>
                <a:cs typeface="Helvetica"/>
              </a:rPr>
              <a:t> </a:t>
            </a:r>
            <a:r>
              <a:rPr lang="en-US" sz="1800" dirty="0" err="1">
                <a:latin typeface="Helvetica"/>
                <a:cs typeface="Helvetica"/>
              </a:rPr>
              <a:t>concerne</a:t>
            </a:r>
            <a:r>
              <a:rPr lang="en-US" sz="1800" dirty="0">
                <a:latin typeface="Helvetica"/>
                <a:cs typeface="Helvetica"/>
              </a:rPr>
              <a:t> la </a:t>
            </a:r>
            <a:r>
              <a:rPr lang="en-US" sz="1800" dirty="0" err="1">
                <a:latin typeface="Helvetica"/>
                <a:cs typeface="Helvetica"/>
              </a:rPr>
              <a:t>faiblesse</a:t>
            </a:r>
            <a:r>
              <a:rPr lang="en-US" sz="1800" dirty="0">
                <a:latin typeface="Helvetica"/>
                <a:cs typeface="Helvetica"/>
              </a:rPr>
              <a:t> du </a:t>
            </a:r>
            <a:r>
              <a:rPr lang="en-US" sz="1800" dirty="0" err="1">
                <a:latin typeface="Helvetica"/>
                <a:cs typeface="Helvetica"/>
              </a:rPr>
              <a:t>niveau</a:t>
            </a:r>
            <a:r>
              <a:rPr lang="en-US" sz="1800" dirty="0">
                <a:latin typeface="Helvetica"/>
                <a:cs typeface="Helvetica"/>
              </a:rPr>
              <a:t> de </a:t>
            </a:r>
            <a:r>
              <a:rPr lang="en-US" sz="1800" dirty="0" err="1">
                <a:latin typeface="Helvetica"/>
                <a:cs typeface="Helvetica"/>
              </a:rPr>
              <a:t>scolarité</a:t>
            </a:r>
            <a:r>
              <a:rPr lang="en-US" sz="1800" dirty="0">
                <a:latin typeface="Helvetica"/>
                <a:cs typeface="Helvetica"/>
              </a:rPr>
              <a:t> </a:t>
            </a:r>
            <a:r>
              <a:rPr lang="en-US" sz="1800" dirty="0" err="1">
                <a:latin typeface="Helvetica"/>
                <a:cs typeface="Helvetica"/>
              </a:rPr>
              <a:t>à</a:t>
            </a:r>
            <a:r>
              <a:rPr lang="en-US" sz="1800" dirty="0">
                <a:latin typeface="Helvetica"/>
                <a:cs typeface="Helvetica"/>
              </a:rPr>
              <a:t> </a:t>
            </a:r>
            <a:r>
              <a:rPr lang="en-US" sz="1800" dirty="0" err="1">
                <a:latin typeface="Helvetica"/>
                <a:cs typeface="Helvetica"/>
              </a:rPr>
              <a:t>partir</a:t>
            </a:r>
            <a:r>
              <a:rPr lang="en-US" sz="1800" dirty="0">
                <a:latin typeface="Helvetica"/>
                <a:cs typeface="Helvetica"/>
              </a:rPr>
              <a:t>  </a:t>
            </a:r>
            <a:r>
              <a:rPr lang="en-US" sz="1800" dirty="0" err="1">
                <a:latin typeface="Helvetica"/>
                <a:cs typeface="Helvetica"/>
              </a:rPr>
              <a:t>duquel</a:t>
            </a:r>
            <a:r>
              <a:rPr lang="en-US" sz="1800" dirty="0">
                <a:latin typeface="Helvetica"/>
                <a:cs typeface="Helvetica"/>
              </a:rPr>
              <a:t> les </a:t>
            </a:r>
            <a:r>
              <a:rPr lang="en-US" sz="1800" dirty="0" err="1">
                <a:latin typeface="Helvetica"/>
                <a:cs typeface="Helvetica"/>
              </a:rPr>
              <a:t>enseignants</a:t>
            </a:r>
            <a:r>
              <a:rPr lang="en-US" sz="1800" dirty="0">
                <a:latin typeface="Helvetica"/>
                <a:cs typeface="Helvetica"/>
              </a:rPr>
              <a:t> </a:t>
            </a:r>
            <a:r>
              <a:rPr lang="en-US" sz="1800" dirty="0" err="1">
                <a:latin typeface="Helvetica"/>
                <a:cs typeface="Helvetica"/>
              </a:rPr>
              <a:t>sont</a:t>
            </a:r>
            <a:r>
              <a:rPr lang="en-US" sz="1800" dirty="0">
                <a:latin typeface="Helvetica"/>
                <a:cs typeface="Helvetica"/>
              </a:rPr>
              <a:t> </a:t>
            </a:r>
            <a:r>
              <a:rPr lang="en-US" sz="1800" dirty="0" err="1">
                <a:latin typeface="Helvetica"/>
                <a:cs typeface="Helvetica"/>
              </a:rPr>
              <a:t>intégrés</a:t>
            </a:r>
            <a:r>
              <a:rPr lang="en-US" sz="1800" dirty="0">
                <a:latin typeface="Helvetica"/>
                <a:cs typeface="Helvetica"/>
              </a:rPr>
              <a:t> en formation </a:t>
            </a:r>
            <a:r>
              <a:rPr lang="en-US" sz="1800" dirty="0" err="1">
                <a:latin typeface="Helvetica"/>
                <a:cs typeface="Helvetica"/>
              </a:rPr>
              <a:t>initiale</a:t>
            </a:r>
            <a:r>
              <a:rPr lang="en-US" sz="1800" dirty="0">
                <a:latin typeface="Helvetica"/>
                <a:cs typeface="Helvetica"/>
              </a:rPr>
              <a:t> </a:t>
            </a:r>
            <a:r>
              <a:rPr lang="bn-IN" sz="1800" dirty="0" smtClean="0">
                <a:latin typeface="Helvetica"/>
                <a:cs typeface="Helvetica"/>
              </a:rPr>
              <a:t>ou</a:t>
            </a:r>
            <a:r>
              <a:rPr lang="en-US" sz="1800" dirty="0" smtClean="0">
                <a:latin typeface="Helvetica"/>
                <a:cs typeface="Helvetica"/>
              </a:rPr>
              <a:t> </a:t>
            </a:r>
            <a:r>
              <a:rPr lang="en-US" sz="1800" dirty="0" err="1" smtClean="0">
                <a:latin typeface="Helvetica"/>
                <a:cs typeface="Helvetica"/>
              </a:rPr>
              <a:t>dans</a:t>
            </a:r>
            <a:r>
              <a:rPr lang="en-US" sz="1800" dirty="0" smtClean="0">
                <a:latin typeface="Helvetica"/>
                <a:cs typeface="Helvetica"/>
              </a:rPr>
              <a:t> </a:t>
            </a:r>
            <a:r>
              <a:rPr lang="en-US" sz="1800" dirty="0">
                <a:latin typeface="Helvetica"/>
                <a:cs typeface="Helvetica"/>
              </a:rPr>
              <a:t>les classes. </a:t>
            </a:r>
            <a:endParaRPr lang="bn-IN" sz="1800" dirty="0">
              <a:latin typeface="Helvetica"/>
              <a:cs typeface="Helvetica"/>
            </a:endParaRPr>
          </a:p>
          <a:p>
            <a:pPr marL="0" indent="0">
              <a:lnSpc>
                <a:spcPct val="130000"/>
              </a:lnSpc>
              <a:buNone/>
            </a:pPr>
            <a:r>
              <a:rPr lang="bn-IN" sz="1800" dirty="0">
                <a:latin typeface="Helvetica"/>
                <a:cs typeface="Helvetica"/>
              </a:rPr>
              <a:t>  Relativement au niveau intellectuel des enseignants, on distingue trois   </a:t>
            </a:r>
          </a:p>
          <a:p>
            <a:pPr marL="0" indent="0">
              <a:lnSpc>
                <a:spcPct val="130000"/>
              </a:lnSpc>
              <a:buNone/>
            </a:pPr>
            <a:r>
              <a:rPr lang="bn-IN" sz="1800" dirty="0">
                <a:latin typeface="Helvetica"/>
                <a:cs typeface="Helvetica"/>
              </a:rPr>
              <a:t>   catégories d’enseignants:</a:t>
            </a:r>
          </a:p>
          <a:p>
            <a:pPr lvl="1">
              <a:lnSpc>
                <a:spcPct val="130000"/>
              </a:lnSpc>
              <a:buFont typeface="Wingdings" charset="2"/>
              <a:buChar char="q"/>
            </a:pPr>
            <a:r>
              <a:rPr lang="bn-IN" sz="1600" dirty="0">
                <a:latin typeface="Helvetica"/>
                <a:cs typeface="Helvetica"/>
              </a:rPr>
              <a:t> ceux qui ont les niveaux académiques et sont passés par une institution de formation initiale; on les retrouve presque tous dans l’enseignement public;</a:t>
            </a:r>
          </a:p>
          <a:p>
            <a:endParaRPr lang="en-US" dirty="0"/>
          </a:p>
        </p:txBody>
      </p:sp>
    </p:spTree>
    <p:extLst>
      <p:ext uri="{BB962C8B-B14F-4D97-AF65-F5344CB8AC3E}">
        <p14:creationId xmlns:p14="http://schemas.microsoft.com/office/powerpoint/2010/main" val="2684794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4</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92500" lnSpcReduction="10000"/>
          </a:bodyPr>
          <a:lstStyle/>
          <a:p>
            <a:pPr lvl="1">
              <a:lnSpc>
                <a:spcPct val="150000"/>
              </a:lnSpc>
              <a:buFont typeface="Wingdings" charset="2"/>
              <a:buChar char="q"/>
            </a:pPr>
            <a:r>
              <a:rPr lang="bn-IN" sz="1600" dirty="0">
                <a:latin typeface="Helvetica"/>
                <a:cs typeface="Helvetica"/>
              </a:rPr>
              <a:t> </a:t>
            </a:r>
            <a:r>
              <a:rPr lang="en-US" sz="1600" dirty="0">
                <a:latin typeface="Helvetica"/>
                <a:cs typeface="Helvetica"/>
              </a:rPr>
              <a:t>E</a:t>
            </a:r>
            <a:r>
              <a:rPr lang="bn-IN" sz="1600" dirty="0">
                <a:latin typeface="Helvetica"/>
                <a:cs typeface="Helvetica"/>
              </a:rPr>
              <a:t>nsuite, ceux qui ont le niveau académique requis, mais qui n’ont reçu aucune</a:t>
            </a:r>
          </a:p>
          <a:p>
            <a:pPr lvl="1">
              <a:lnSpc>
                <a:spcPct val="150000"/>
              </a:lnSpc>
            </a:pPr>
            <a:r>
              <a:rPr lang="bn-IN" sz="1600" dirty="0">
                <a:latin typeface="Helvetica"/>
                <a:cs typeface="Helvetica"/>
              </a:rPr>
              <a:t>    formation professionnelle initiale; on les retrouve dans les enseignements public </a:t>
            </a:r>
          </a:p>
          <a:p>
            <a:pPr lvl="1">
              <a:lnSpc>
                <a:spcPct val="150000"/>
              </a:lnSpc>
            </a:pPr>
            <a:r>
              <a:rPr lang="bn-IN" sz="1600" dirty="0">
                <a:latin typeface="Helvetica"/>
                <a:cs typeface="Helvetica"/>
              </a:rPr>
              <a:t>    et privé;</a:t>
            </a:r>
          </a:p>
          <a:p>
            <a:pPr lvl="1">
              <a:lnSpc>
                <a:spcPct val="150000"/>
              </a:lnSpc>
              <a:buFont typeface="Wingdings" charset="2"/>
              <a:buChar char="q"/>
            </a:pPr>
            <a:r>
              <a:rPr lang="en-US" sz="1600" dirty="0">
                <a:latin typeface="Helvetica"/>
                <a:cs typeface="Helvetica"/>
              </a:rPr>
              <a:t>E</a:t>
            </a:r>
            <a:r>
              <a:rPr lang="bn-IN" sz="1600" dirty="0">
                <a:latin typeface="Helvetica"/>
                <a:cs typeface="Helvetica"/>
              </a:rPr>
              <a:t>nfin, il y a ceux qui n’ont ni le niveau académique ni la formation requise qu’on</a:t>
            </a:r>
          </a:p>
          <a:p>
            <a:pPr lvl="1">
              <a:lnSpc>
                <a:spcPct val="150000"/>
              </a:lnSpc>
            </a:pPr>
            <a:r>
              <a:rPr lang="bn-IN" sz="1600" dirty="0">
                <a:latin typeface="Helvetica"/>
                <a:cs typeface="Helvetica"/>
              </a:rPr>
              <a:t>   retrouve en majorité dans l’enseignement privé et les écoles communautaires. En </a:t>
            </a:r>
          </a:p>
          <a:p>
            <a:pPr lvl="1">
              <a:lnSpc>
                <a:spcPct val="150000"/>
              </a:lnSpc>
            </a:pPr>
            <a:r>
              <a:rPr lang="bn-IN" sz="1600" dirty="0">
                <a:latin typeface="Helvetica"/>
                <a:cs typeface="Helvetica"/>
              </a:rPr>
              <a:t>   Côte d’Ivoire, l’enseignement privé est en passe de devenir la première offre </a:t>
            </a:r>
          </a:p>
          <a:p>
            <a:pPr lvl="1">
              <a:lnSpc>
                <a:spcPct val="150000"/>
              </a:lnSpc>
            </a:pPr>
            <a:r>
              <a:rPr lang="bn-IN" sz="1600" dirty="0">
                <a:latin typeface="Helvetica"/>
                <a:cs typeface="Helvetica"/>
              </a:rPr>
              <a:t>   d’éducation au niveau du secondaire général (en nombre de salles de classe</a:t>
            </a:r>
            <a:r>
              <a:rPr lang="fr-FR" sz="1600" dirty="0">
                <a:latin typeface="Helvetica"/>
                <a:cs typeface="Helvetica"/>
              </a:rPr>
              <a:t> 65%</a:t>
            </a:r>
            <a:r>
              <a:rPr lang="bn-IN" sz="1600" dirty="0">
                <a:latin typeface="Helvetica"/>
                <a:cs typeface="Helvetica"/>
              </a:rPr>
              <a:t> </a:t>
            </a:r>
            <a:r>
              <a:rPr lang="fr-FR" sz="1600" dirty="0">
                <a:latin typeface="Helvetica"/>
                <a:cs typeface="Helvetica"/>
              </a:rPr>
              <a:t> </a:t>
            </a:r>
          </a:p>
          <a:p>
            <a:pPr lvl="1">
              <a:lnSpc>
                <a:spcPct val="150000"/>
              </a:lnSpc>
            </a:pPr>
            <a:r>
              <a:rPr lang="fr-FR" sz="1600" dirty="0">
                <a:latin typeface="Helvetica"/>
                <a:cs typeface="Helvetica"/>
              </a:rPr>
              <a:t>   </a:t>
            </a:r>
            <a:r>
              <a:rPr lang="bn-IN" sz="1600" dirty="0">
                <a:latin typeface="Helvetica"/>
                <a:cs typeface="Helvetica"/>
              </a:rPr>
              <a:t>et  </a:t>
            </a:r>
            <a:r>
              <a:rPr lang="fr-FR" sz="1600" dirty="0">
                <a:latin typeface="Helvetica"/>
                <a:cs typeface="Helvetica"/>
              </a:rPr>
              <a:t>e</a:t>
            </a:r>
            <a:r>
              <a:rPr lang="bn-IN" sz="1600" dirty="0">
                <a:latin typeface="Helvetica"/>
                <a:cs typeface="Helvetica"/>
              </a:rPr>
              <a:t>n nombre d’élèves</a:t>
            </a:r>
            <a:r>
              <a:rPr lang="fr-FR" sz="1600" dirty="0">
                <a:latin typeface="Helvetica"/>
                <a:cs typeface="Helvetica"/>
              </a:rPr>
              <a:t> 49,8%</a:t>
            </a:r>
            <a:r>
              <a:rPr lang="bn-IN" sz="1600" dirty="0">
                <a:latin typeface="Helvetica"/>
                <a:cs typeface="Helvetica"/>
              </a:rPr>
              <a:t>).</a:t>
            </a:r>
          </a:p>
          <a:p>
            <a:pPr marL="285750" indent="-285750">
              <a:lnSpc>
                <a:spcPct val="150000"/>
              </a:lnSpc>
              <a:buFont typeface="Wingdings" charset="2"/>
              <a:buChar char="Ø"/>
            </a:pPr>
            <a:r>
              <a:rPr lang="en-US" sz="2100" dirty="0">
                <a:latin typeface="Helvetica"/>
                <a:cs typeface="Helvetica"/>
              </a:rPr>
              <a:t>La </a:t>
            </a:r>
            <a:r>
              <a:rPr lang="en-US" sz="2100" dirty="0" err="1">
                <a:latin typeface="Helvetica"/>
                <a:cs typeface="Helvetica"/>
              </a:rPr>
              <a:t>deuxième</a:t>
            </a:r>
            <a:r>
              <a:rPr lang="en-US" sz="2100" dirty="0">
                <a:latin typeface="Helvetica"/>
                <a:cs typeface="Helvetica"/>
              </a:rPr>
              <a:t> </a:t>
            </a:r>
            <a:r>
              <a:rPr lang="en-US" sz="2100" dirty="0" err="1">
                <a:latin typeface="Helvetica"/>
                <a:cs typeface="Helvetica"/>
              </a:rPr>
              <a:t>tendance</a:t>
            </a:r>
            <a:r>
              <a:rPr lang="en-US" sz="2100" dirty="0">
                <a:latin typeface="Helvetica"/>
                <a:cs typeface="Helvetica"/>
              </a:rPr>
              <a:t>,  </a:t>
            </a:r>
            <a:r>
              <a:rPr lang="bn-IN" sz="2100" dirty="0">
                <a:latin typeface="Helvetica"/>
                <a:cs typeface="Helvetica"/>
              </a:rPr>
              <a:t>concerne l’inadéquation entre les contenus de formation initiale d</a:t>
            </a:r>
            <a:r>
              <a:rPr lang="en-US" sz="2100" dirty="0" err="1">
                <a:latin typeface="Helvetica"/>
                <a:cs typeface="Helvetica"/>
              </a:rPr>
              <a:t>es</a:t>
            </a:r>
            <a:r>
              <a:rPr lang="en-US" sz="2100" dirty="0">
                <a:latin typeface="Helvetica"/>
                <a:cs typeface="Helvetica"/>
              </a:rPr>
              <a:t> institutions </a:t>
            </a:r>
            <a:r>
              <a:rPr lang="en-US" sz="2100" dirty="0" err="1">
                <a:latin typeface="Helvetica"/>
                <a:cs typeface="Helvetica"/>
              </a:rPr>
              <a:t>traditionnelles</a:t>
            </a:r>
            <a:r>
              <a:rPr lang="en-US" sz="2100" dirty="0">
                <a:latin typeface="Helvetica"/>
                <a:cs typeface="Helvetica"/>
              </a:rPr>
              <a:t> de formation </a:t>
            </a:r>
            <a:r>
              <a:rPr lang="bn-IN" sz="2100" dirty="0">
                <a:latin typeface="Helvetica"/>
                <a:cs typeface="Helvetica"/>
              </a:rPr>
              <a:t>(ENS, INJS, INFS, INSAAC ou CAFOP</a:t>
            </a:r>
            <a:r>
              <a:rPr lang="en-US" sz="2100" dirty="0">
                <a:latin typeface="Helvetica"/>
                <a:cs typeface="Helvetica"/>
              </a:rPr>
              <a:t>)</a:t>
            </a:r>
            <a:r>
              <a:rPr lang="bn-IN" sz="2100" dirty="0">
                <a:latin typeface="Helvetica"/>
                <a:cs typeface="Helvetica"/>
              </a:rPr>
              <a:t> et les programmes éducatifs</a:t>
            </a:r>
            <a:r>
              <a:rPr lang="en-US" sz="2100" dirty="0">
                <a:latin typeface="Helvetica"/>
                <a:cs typeface="Helvetica"/>
              </a:rPr>
              <a:t> en</a:t>
            </a:r>
            <a:r>
              <a:rPr lang="bn-IN" sz="2100" dirty="0">
                <a:latin typeface="Helvetica"/>
                <a:cs typeface="Helvetica"/>
              </a:rPr>
              <a:t> vigueur dans les classes.</a:t>
            </a:r>
          </a:p>
        </p:txBody>
      </p:sp>
    </p:spTree>
    <p:extLst>
      <p:ext uri="{BB962C8B-B14F-4D97-AF65-F5344CB8AC3E}">
        <p14:creationId xmlns:p14="http://schemas.microsoft.com/office/powerpoint/2010/main" val="15155489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5</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lstStyle/>
          <a:p>
            <a:pPr marL="285750" indent="-285750">
              <a:lnSpc>
                <a:spcPct val="150000"/>
              </a:lnSpc>
              <a:buFont typeface="Wingdings" charset="2"/>
              <a:buChar char="Ø"/>
            </a:pPr>
            <a:r>
              <a:rPr lang="en-US" sz="2000" dirty="0">
                <a:latin typeface="Helvetica"/>
                <a:cs typeface="Helvetica"/>
              </a:rPr>
              <a:t>La </a:t>
            </a:r>
            <a:r>
              <a:rPr lang="en-US" sz="2000" dirty="0" err="1">
                <a:latin typeface="Helvetica"/>
                <a:cs typeface="Helvetica"/>
              </a:rPr>
              <a:t>troisième</a:t>
            </a:r>
            <a:r>
              <a:rPr lang="en-US" sz="2000" dirty="0">
                <a:latin typeface="Helvetica"/>
                <a:cs typeface="Helvetica"/>
              </a:rPr>
              <a:t> </a:t>
            </a:r>
            <a:r>
              <a:rPr lang="en-US" sz="2000" dirty="0" err="1">
                <a:latin typeface="Helvetica"/>
                <a:cs typeface="Helvetica"/>
              </a:rPr>
              <a:t>tendance</a:t>
            </a:r>
            <a:r>
              <a:rPr lang="en-US" sz="2000" dirty="0">
                <a:latin typeface="Helvetica"/>
                <a:cs typeface="Helvetica"/>
              </a:rPr>
              <a:t> </a:t>
            </a:r>
            <a:r>
              <a:rPr lang="en-US" sz="2000" dirty="0" err="1">
                <a:latin typeface="Helvetica"/>
                <a:cs typeface="Helvetica"/>
              </a:rPr>
              <a:t>constatée</a:t>
            </a:r>
            <a:r>
              <a:rPr lang="en-US" sz="2000" dirty="0">
                <a:latin typeface="Helvetica"/>
                <a:cs typeface="Helvetica"/>
              </a:rPr>
              <a:t> </a:t>
            </a:r>
            <a:r>
              <a:rPr lang="en-US" sz="2000" dirty="0" err="1">
                <a:latin typeface="Helvetica"/>
                <a:cs typeface="Helvetica"/>
              </a:rPr>
              <a:t>est</a:t>
            </a:r>
            <a:r>
              <a:rPr lang="en-US" sz="2000" dirty="0">
                <a:latin typeface="Helvetica"/>
                <a:cs typeface="Helvetica"/>
              </a:rPr>
              <a:t> le </a:t>
            </a:r>
            <a:r>
              <a:rPr lang="en-US" sz="2000" dirty="0" err="1">
                <a:latin typeface="Helvetica"/>
                <a:cs typeface="Helvetica"/>
              </a:rPr>
              <a:t>développement</a:t>
            </a:r>
            <a:r>
              <a:rPr lang="en-US" sz="2000" dirty="0">
                <a:latin typeface="Helvetica"/>
                <a:cs typeface="Helvetica"/>
              </a:rPr>
              <a:t> des </a:t>
            </a:r>
            <a:r>
              <a:rPr lang="en-US" sz="2000" dirty="0" err="1">
                <a:latin typeface="Helvetica"/>
                <a:cs typeface="Helvetica"/>
              </a:rPr>
              <a:t>programmes</a:t>
            </a:r>
            <a:r>
              <a:rPr lang="en-US" sz="2000" dirty="0">
                <a:latin typeface="Helvetica"/>
                <a:cs typeface="Helvetica"/>
              </a:rPr>
              <a:t> de formation continue </a:t>
            </a:r>
            <a:r>
              <a:rPr lang="en-US" sz="2000" dirty="0" err="1">
                <a:latin typeface="Helvetica"/>
                <a:cs typeface="Helvetica"/>
              </a:rPr>
              <a:t>comme</a:t>
            </a:r>
            <a:r>
              <a:rPr lang="en-US" sz="2000" dirty="0">
                <a:latin typeface="Helvetica"/>
                <a:cs typeface="Helvetica"/>
              </a:rPr>
              <a:t> un « </a:t>
            </a:r>
            <a:r>
              <a:rPr lang="en-US" sz="2000" dirty="0" err="1">
                <a:latin typeface="Helvetica"/>
                <a:cs typeface="Helvetica"/>
              </a:rPr>
              <a:t>soin</a:t>
            </a:r>
            <a:r>
              <a:rPr lang="en-US" sz="2000" dirty="0">
                <a:latin typeface="Helvetica"/>
                <a:cs typeface="Helvetica"/>
              </a:rPr>
              <a:t> </a:t>
            </a:r>
            <a:r>
              <a:rPr lang="en-US" sz="2000" dirty="0" err="1">
                <a:latin typeface="Helvetica"/>
                <a:cs typeface="Helvetica"/>
              </a:rPr>
              <a:t>palliatif</a:t>
            </a:r>
            <a:r>
              <a:rPr lang="en-US" sz="2000" dirty="0">
                <a:latin typeface="Helvetica"/>
                <a:cs typeface="Helvetica"/>
              </a:rPr>
              <a:t> </a:t>
            </a:r>
            <a:r>
              <a:rPr lang="en-US" sz="2000" dirty="0" smtClean="0">
                <a:latin typeface="Helvetica"/>
                <a:cs typeface="Helvetica"/>
              </a:rPr>
              <a:t>»</a:t>
            </a:r>
            <a:r>
              <a:rPr lang="bn-IN" sz="2000">
                <a:latin typeface="Helvetica"/>
                <a:cs typeface="Helvetica"/>
              </a:rPr>
              <a:t> </a:t>
            </a:r>
            <a:r>
              <a:rPr lang="bn-IN" sz="2000" smtClean="0">
                <a:latin typeface="Helvetica"/>
                <a:cs typeface="Helvetica"/>
              </a:rPr>
              <a:t>qui touche rarement 20% de la population des enseignants.</a:t>
            </a:r>
            <a:endParaRPr lang="bn-IN" sz="2000" dirty="0">
              <a:latin typeface="Helvetica"/>
              <a:cs typeface="Helvetica"/>
            </a:endParaRPr>
          </a:p>
          <a:p>
            <a:pPr>
              <a:lnSpc>
                <a:spcPct val="150000"/>
              </a:lnSpc>
            </a:pPr>
            <a:r>
              <a:rPr lang="en-US" sz="2000" dirty="0" err="1">
                <a:latin typeface="Helvetica"/>
                <a:cs typeface="Helvetica"/>
              </a:rPr>
              <a:t>Malgré</a:t>
            </a:r>
            <a:r>
              <a:rPr lang="en-US" sz="2000" dirty="0">
                <a:latin typeface="Helvetica"/>
                <a:cs typeface="Helvetica"/>
              </a:rPr>
              <a:t> </a:t>
            </a:r>
            <a:r>
              <a:rPr lang="en-US" sz="2000" dirty="0" err="1">
                <a:latin typeface="Helvetica"/>
                <a:cs typeface="Helvetica"/>
              </a:rPr>
              <a:t>toutes</a:t>
            </a:r>
            <a:r>
              <a:rPr lang="en-US" sz="2000" dirty="0">
                <a:latin typeface="Helvetica"/>
                <a:cs typeface="Helvetica"/>
              </a:rPr>
              <a:t> les </a:t>
            </a:r>
            <a:r>
              <a:rPr lang="en-US" sz="2000" dirty="0" err="1">
                <a:latin typeface="Helvetica"/>
                <a:cs typeface="Helvetica"/>
              </a:rPr>
              <a:t>tentatives</a:t>
            </a:r>
            <a:r>
              <a:rPr lang="en-US" sz="2000" dirty="0">
                <a:latin typeface="Helvetica"/>
                <a:cs typeface="Helvetica"/>
              </a:rPr>
              <a:t> de restructuration, la formation des </a:t>
            </a:r>
            <a:r>
              <a:rPr lang="en-US" sz="2000" dirty="0" err="1">
                <a:latin typeface="Helvetica"/>
                <a:cs typeface="Helvetica"/>
              </a:rPr>
              <a:t>enseignants</a:t>
            </a:r>
            <a:r>
              <a:rPr lang="en-US" sz="2000" dirty="0">
                <a:latin typeface="Helvetica"/>
                <a:cs typeface="Helvetica"/>
              </a:rPr>
              <a:t> </a:t>
            </a:r>
            <a:r>
              <a:rPr lang="en-US" sz="2000" dirty="0" err="1">
                <a:latin typeface="Helvetica"/>
                <a:cs typeface="Helvetica"/>
              </a:rPr>
              <a:t>semble</a:t>
            </a:r>
            <a:r>
              <a:rPr lang="en-US" sz="2000" dirty="0">
                <a:latin typeface="Helvetica"/>
                <a:cs typeface="Helvetica"/>
              </a:rPr>
              <a:t> encore loin de </a:t>
            </a:r>
            <a:r>
              <a:rPr lang="en-US" sz="2000" dirty="0" err="1">
                <a:latin typeface="Helvetica"/>
                <a:cs typeface="Helvetica"/>
              </a:rPr>
              <a:t>répondre</a:t>
            </a:r>
            <a:r>
              <a:rPr lang="en-US" sz="2000" dirty="0">
                <a:latin typeface="Helvetica"/>
                <a:cs typeface="Helvetica"/>
              </a:rPr>
              <a:t> aux </a:t>
            </a:r>
            <a:r>
              <a:rPr lang="en-US" sz="2000" dirty="0" err="1">
                <a:latin typeface="Helvetica"/>
                <a:cs typeface="Helvetica"/>
              </a:rPr>
              <a:t>attentes</a:t>
            </a:r>
            <a:r>
              <a:rPr lang="en-US" sz="2000" dirty="0">
                <a:latin typeface="Helvetica"/>
                <a:cs typeface="Helvetica"/>
              </a:rPr>
              <a:t> </a:t>
            </a:r>
            <a:r>
              <a:rPr lang="en-US" sz="2000" dirty="0" err="1">
                <a:latin typeface="Helvetica"/>
                <a:cs typeface="Helvetica"/>
              </a:rPr>
              <a:t>tant</a:t>
            </a:r>
            <a:r>
              <a:rPr lang="en-US" sz="2000" dirty="0">
                <a:latin typeface="Helvetica"/>
                <a:cs typeface="Helvetica"/>
              </a:rPr>
              <a:t> de la </a:t>
            </a:r>
            <a:r>
              <a:rPr lang="en-US" sz="2000" dirty="0" err="1">
                <a:latin typeface="Helvetica"/>
                <a:cs typeface="Helvetica"/>
              </a:rPr>
              <a:t>société</a:t>
            </a:r>
            <a:r>
              <a:rPr lang="en-US" sz="2000" dirty="0">
                <a:latin typeface="Helvetica"/>
                <a:cs typeface="Helvetica"/>
              </a:rPr>
              <a:t> </a:t>
            </a:r>
            <a:r>
              <a:rPr lang="en-US" sz="2000" dirty="0" err="1">
                <a:latin typeface="Helvetica"/>
                <a:cs typeface="Helvetica"/>
              </a:rPr>
              <a:t>que</a:t>
            </a:r>
            <a:r>
              <a:rPr lang="en-US" sz="2000" dirty="0">
                <a:latin typeface="Helvetica"/>
                <a:cs typeface="Helvetica"/>
              </a:rPr>
              <a:t> de </a:t>
            </a:r>
            <a:r>
              <a:rPr lang="en-US" sz="2000" dirty="0" err="1">
                <a:latin typeface="Helvetica"/>
                <a:cs typeface="Helvetica"/>
              </a:rPr>
              <a:t>ses</a:t>
            </a:r>
            <a:r>
              <a:rPr lang="en-US" sz="2000" dirty="0">
                <a:latin typeface="Helvetica"/>
                <a:cs typeface="Helvetica"/>
              </a:rPr>
              <a:t> </a:t>
            </a:r>
            <a:r>
              <a:rPr lang="en-US" sz="2000" dirty="0" err="1">
                <a:latin typeface="Helvetica"/>
                <a:cs typeface="Helvetica"/>
              </a:rPr>
              <a:t>principaux</a:t>
            </a:r>
            <a:r>
              <a:rPr lang="en-US" sz="2000" dirty="0">
                <a:latin typeface="Helvetica"/>
                <a:cs typeface="Helvetica"/>
              </a:rPr>
              <a:t> </a:t>
            </a:r>
            <a:r>
              <a:rPr lang="en-US" sz="2000" dirty="0" err="1">
                <a:latin typeface="Helvetica"/>
                <a:cs typeface="Helvetica"/>
              </a:rPr>
              <a:t>intervenants</a:t>
            </a:r>
            <a:r>
              <a:rPr lang="en-US" sz="2000" dirty="0">
                <a:latin typeface="Helvetica"/>
                <a:cs typeface="Helvetica"/>
              </a:rPr>
              <a:t>.</a:t>
            </a:r>
            <a:endParaRPr lang="bn-IN" sz="2000" dirty="0">
              <a:latin typeface="Helvetica"/>
              <a:cs typeface="Helvetica"/>
            </a:endParaRPr>
          </a:p>
          <a:p>
            <a:endParaRPr lang="en-US" dirty="0"/>
          </a:p>
        </p:txBody>
      </p:sp>
    </p:spTree>
    <p:extLst>
      <p:ext uri="{BB962C8B-B14F-4D97-AF65-F5344CB8AC3E}">
        <p14:creationId xmlns:p14="http://schemas.microsoft.com/office/powerpoint/2010/main" val="30874662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6</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fontScale="47500" lnSpcReduction="20000"/>
          </a:bodyPr>
          <a:lstStyle/>
          <a:p>
            <a:pPr>
              <a:lnSpc>
                <a:spcPct val="130000"/>
              </a:lnSpc>
            </a:pPr>
            <a:r>
              <a:rPr lang="bn-IN" sz="4500" b="1" dirty="0">
                <a:latin typeface="Helvetica"/>
                <a:cs typeface="Helvetica"/>
              </a:rPr>
              <a:t>II- </a:t>
            </a:r>
            <a:r>
              <a:rPr lang="bn-IN" sz="3800" b="1" dirty="0">
                <a:latin typeface="Helvetica"/>
                <a:cs typeface="Helvetica"/>
              </a:rPr>
              <a:t>Mise en oeuvre du projet CFIT en Côte d’Ivoire</a:t>
            </a:r>
          </a:p>
          <a:p>
            <a:pPr>
              <a:lnSpc>
                <a:spcPct val="130000"/>
              </a:lnSpc>
            </a:pPr>
            <a:r>
              <a:rPr lang="bn-IN" sz="3800" dirty="0">
                <a:latin typeface="Helvetica"/>
                <a:cs typeface="Helvetica"/>
              </a:rPr>
              <a:t>Au sortir de la longue crise politico-militaire qui a ébranlé tous les fondamentaux socio-économiques du pays, les autorités éducatives ont </a:t>
            </a:r>
            <a:r>
              <a:rPr lang="fr-FR" sz="3800" dirty="0">
                <a:latin typeface="Helvetica"/>
                <a:cs typeface="Helvetica"/>
              </a:rPr>
              <a:t>fait des</a:t>
            </a:r>
            <a:r>
              <a:rPr lang="bn-IN" sz="3800" dirty="0">
                <a:latin typeface="Helvetica"/>
                <a:cs typeface="Helvetica"/>
              </a:rPr>
              <a:t> efforts pour améliorer l’offre d’accès et relever les rendements internes du système. </a:t>
            </a:r>
          </a:p>
          <a:p>
            <a:pPr>
              <a:lnSpc>
                <a:spcPct val="130000"/>
              </a:lnSpc>
            </a:pPr>
            <a:r>
              <a:rPr lang="bn-IN" sz="3800" dirty="0">
                <a:latin typeface="Helvetica"/>
                <a:cs typeface="Helvetica"/>
              </a:rPr>
              <a:t>Le déficit en enseignants s’est accru dans certaines régions du fait de la crise. </a:t>
            </a:r>
            <a:r>
              <a:rPr lang="fr-FR" sz="3800" dirty="0">
                <a:latin typeface="Helvetica"/>
                <a:cs typeface="Helvetica"/>
              </a:rPr>
              <a:t>Ceci a nécessité </a:t>
            </a:r>
            <a:r>
              <a:rPr lang="bn-IN" sz="3800" dirty="0">
                <a:latin typeface="Helvetica"/>
                <a:cs typeface="Helvetica"/>
              </a:rPr>
              <a:t>le recrutement de plusieurs jeunes diplomés directement mis en service sans passer par les institutions de formation initiales. </a:t>
            </a:r>
            <a:r>
              <a:rPr lang="fr-FR" sz="3800" dirty="0">
                <a:latin typeface="Helvetica"/>
                <a:cs typeface="Helvetica"/>
              </a:rPr>
              <a:t>Ce sont : </a:t>
            </a:r>
            <a:endParaRPr lang="fr-CI" sz="3800" dirty="0">
              <a:latin typeface="Helvetica"/>
              <a:cs typeface="Helvetica"/>
            </a:endParaRPr>
          </a:p>
          <a:p>
            <a:pPr lvl="1">
              <a:lnSpc>
                <a:spcPct val="130000"/>
              </a:lnSpc>
            </a:pPr>
            <a:r>
              <a:rPr lang="fr-FR" sz="3800" dirty="0">
                <a:latin typeface="Helvetica"/>
                <a:cs typeface="Helvetica"/>
              </a:rPr>
              <a:t>3461 enseignants bénévoles du primaire, recrutés en octobre 2010 ;</a:t>
            </a:r>
            <a:endParaRPr lang="fr-CI" sz="3800" dirty="0">
              <a:latin typeface="Helvetica"/>
              <a:cs typeface="Helvetica"/>
            </a:endParaRPr>
          </a:p>
          <a:p>
            <a:pPr lvl="1">
              <a:lnSpc>
                <a:spcPct val="130000"/>
              </a:lnSpc>
            </a:pPr>
            <a:r>
              <a:rPr lang="fr-FR" sz="3800" dirty="0">
                <a:latin typeface="Helvetica"/>
                <a:cs typeface="Helvetica"/>
              </a:rPr>
              <a:t>354 enseignants bénévoles du secondaire, recrutés en octobre 2010 ;</a:t>
            </a:r>
            <a:endParaRPr lang="fr-CI" sz="3800" dirty="0">
              <a:latin typeface="Helvetica"/>
              <a:cs typeface="Helvetica"/>
            </a:endParaRPr>
          </a:p>
          <a:p>
            <a:pPr lvl="1">
              <a:lnSpc>
                <a:spcPct val="130000"/>
              </a:lnSpc>
            </a:pPr>
            <a:r>
              <a:rPr lang="fr-FR" sz="3800" dirty="0">
                <a:latin typeface="Helvetica"/>
                <a:cs typeface="Helvetica"/>
              </a:rPr>
              <a:t>3000 enseignants contractuels du secondaire, recrutés en avril 2012 ;</a:t>
            </a:r>
            <a:endParaRPr lang="fr-CI" sz="3800" dirty="0">
              <a:latin typeface="Helvetica"/>
              <a:cs typeface="Helvetica"/>
            </a:endParaRPr>
          </a:p>
          <a:p>
            <a:pPr lvl="1">
              <a:lnSpc>
                <a:spcPct val="130000"/>
              </a:lnSpc>
            </a:pPr>
            <a:r>
              <a:rPr lang="fr-FR" sz="3800" dirty="0">
                <a:latin typeface="Helvetica"/>
                <a:cs typeface="Helvetica"/>
              </a:rPr>
              <a:t>2500 enseignants du primaire, recrutés en septembre 2012.</a:t>
            </a:r>
            <a:endParaRPr lang="fr-CI" sz="3800" dirty="0">
              <a:latin typeface="Helvetica"/>
              <a:cs typeface="Helvetica"/>
            </a:endParaRPr>
          </a:p>
          <a:p>
            <a:pPr marL="274320" lvl="1" indent="0">
              <a:lnSpc>
                <a:spcPct val="130000"/>
              </a:lnSpc>
              <a:buNone/>
            </a:pPr>
            <a:r>
              <a:rPr lang="fr-FR" sz="3800" dirty="0">
                <a:latin typeface="Helvetica"/>
                <a:cs typeface="Helvetica"/>
              </a:rPr>
              <a:t>Soit près de 9 135 enseignants recrutés de 2010 à 2012.</a:t>
            </a:r>
            <a:endParaRPr lang="bn-IN" sz="3800" dirty="0">
              <a:latin typeface="Helvetica"/>
              <a:cs typeface="Helvetica"/>
            </a:endParaRPr>
          </a:p>
          <a:p>
            <a:endParaRPr lang="en-US" dirty="0"/>
          </a:p>
        </p:txBody>
      </p:sp>
    </p:spTree>
    <p:extLst>
      <p:ext uri="{BB962C8B-B14F-4D97-AF65-F5344CB8AC3E}">
        <p14:creationId xmlns:p14="http://schemas.microsoft.com/office/powerpoint/2010/main" val="23055654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7</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normAutofit/>
          </a:bodyPr>
          <a:lstStyle/>
          <a:p>
            <a:pPr marL="0" indent="0">
              <a:buNone/>
            </a:pPr>
            <a:r>
              <a:rPr lang="bn-IN" sz="2100" dirty="0">
                <a:latin typeface="Helvetica"/>
                <a:cs typeface="Helvetica"/>
              </a:rPr>
              <a:t>Outre cette catégorie d’enseignants n’ayant pas bénéficié d’une formation initiale, il y a:</a:t>
            </a:r>
          </a:p>
          <a:p>
            <a:r>
              <a:rPr lang="en-US" sz="2100" dirty="0">
                <a:latin typeface="Helvetica"/>
                <a:cs typeface="Helvetica"/>
              </a:rPr>
              <a:t>C</a:t>
            </a:r>
            <a:r>
              <a:rPr lang="bn-IN" sz="2100" dirty="0">
                <a:latin typeface="Helvetica"/>
                <a:cs typeface="Helvetica"/>
              </a:rPr>
              <a:t>eux qui ont reçu une courte et rapide formation due au fort déficit sur le terrain;</a:t>
            </a:r>
          </a:p>
          <a:p>
            <a:r>
              <a:rPr lang="en-US" sz="2100" dirty="0">
                <a:latin typeface="Helvetica"/>
                <a:cs typeface="Helvetica"/>
              </a:rPr>
              <a:t>C</a:t>
            </a:r>
            <a:r>
              <a:rPr lang="bn-IN" sz="2100" dirty="0">
                <a:latin typeface="Helvetica"/>
                <a:cs typeface="Helvetica"/>
              </a:rPr>
              <a:t>eux qui ne sont pas au fait des programmes éducatifs et méthodes pédagogiques officiellement en vigueur dans le système éducatif;</a:t>
            </a:r>
          </a:p>
          <a:p>
            <a:r>
              <a:rPr lang="en-US" sz="2100" dirty="0">
                <a:latin typeface="Helvetica"/>
                <a:cs typeface="Helvetica"/>
              </a:rPr>
              <a:t>C</a:t>
            </a:r>
            <a:r>
              <a:rPr lang="bn-IN" sz="2100" dirty="0">
                <a:latin typeface="Helvetica"/>
                <a:cs typeface="Helvetica"/>
              </a:rPr>
              <a:t>eux qui au cours de leur carrière n’ont pas reçu d’encadrement pédagogique; </a:t>
            </a:r>
          </a:p>
          <a:p>
            <a:r>
              <a:rPr lang="en-US" sz="2100" dirty="0">
                <a:latin typeface="Helvetica"/>
                <a:cs typeface="Helvetica"/>
              </a:rPr>
              <a:t>C</a:t>
            </a:r>
            <a:r>
              <a:rPr lang="bn-IN" sz="2100" dirty="0">
                <a:latin typeface="Helvetica"/>
                <a:cs typeface="Helvetica"/>
              </a:rPr>
              <a:t>eux qui n’ont jamais bénéficié de modules de formation continue ou de perfectionnement.</a:t>
            </a:r>
          </a:p>
          <a:p>
            <a:pPr marL="0" indent="0">
              <a:buNone/>
            </a:pPr>
            <a:r>
              <a:rPr lang="bn-IN" sz="2100" dirty="0">
                <a:latin typeface="Helvetica"/>
                <a:cs typeface="Helvetica"/>
              </a:rPr>
              <a:t>Au total, il apparait que pour atteindre la qualité, les autorités éducatives doivent mettre en place une politique de formation continue innovante qui améliorent pour le plus grand nombre d’enseignants la pratique de leur métier.</a:t>
            </a:r>
          </a:p>
          <a:p>
            <a:pPr marL="0" indent="0">
              <a:buNone/>
            </a:pPr>
            <a:r>
              <a:rPr lang="fr-FR" sz="2100" dirty="0">
                <a:latin typeface="Helvetica"/>
                <a:cs typeface="Helvetica"/>
              </a:rPr>
              <a:t>Le mode actuel de formation continue des enseignants repos</a:t>
            </a:r>
            <a:r>
              <a:rPr lang="bn-IN" sz="2100" dirty="0">
                <a:latin typeface="Helvetica"/>
                <a:cs typeface="Helvetica"/>
              </a:rPr>
              <a:t>e</a:t>
            </a:r>
            <a:r>
              <a:rPr lang="fr-FR" sz="2100" dirty="0">
                <a:latin typeface="Helvetica"/>
                <a:cs typeface="Helvetica"/>
              </a:rPr>
              <a:t> essentiellement sur le présentiel qui a un coût très élevé et  limite la satisfaction des besoins de formations exprimées sur le terrain</a:t>
            </a:r>
            <a:r>
              <a:rPr lang="bn-IN" sz="2100" dirty="0">
                <a:latin typeface="Helvetica"/>
                <a:cs typeface="Helvetica"/>
              </a:rPr>
              <a:t>.</a:t>
            </a:r>
          </a:p>
          <a:p>
            <a:endParaRPr lang="en-US" dirty="0"/>
          </a:p>
        </p:txBody>
      </p:sp>
    </p:spTree>
    <p:extLst>
      <p:ext uri="{BB962C8B-B14F-4D97-AF65-F5344CB8AC3E}">
        <p14:creationId xmlns:p14="http://schemas.microsoft.com/office/powerpoint/2010/main" val="12213190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8</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lstStyle/>
          <a:p>
            <a:r>
              <a:rPr lang="bn-IN" sz="1800" dirty="0">
                <a:latin typeface="Helvetica"/>
                <a:cs typeface="Helvetica"/>
              </a:rPr>
              <a:t>Les encadreurs péd</a:t>
            </a:r>
            <a:r>
              <a:rPr lang="fr-FR" sz="1800" dirty="0">
                <a:latin typeface="Helvetica"/>
                <a:cs typeface="Helvetica"/>
              </a:rPr>
              <a:t>a</a:t>
            </a:r>
            <a:r>
              <a:rPr lang="bn-IN" sz="1800" dirty="0">
                <a:latin typeface="Helvetica"/>
                <a:cs typeface="Helvetica"/>
              </a:rPr>
              <a:t>gogiq</a:t>
            </a:r>
            <a:r>
              <a:rPr lang="fr-FR" sz="1800" dirty="0">
                <a:latin typeface="Helvetica"/>
                <a:cs typeface="Helvetica"/>
              </a:rPr>
              <a:t>u</a:t>
            </a:r>
            <a:r>
              <a:rPr lang="bn-IN" sz="1800" dirty="0">
                <a:latin typeface="Helvetica"/>
                <a:cs typeface="Helvetica"/>
              </a:rPr>
              <a:t>es demeurent le pilier de la formation continue. Or, aujourd’hui, ils sont en nombre très insuffisant. Ce tableau montre l’état actuel des besoins en encadreurs pédagogiques.</a:t>
            </a:r>
          </a:p>
          <a:p>
            <a:endParaRPr lang="en-US" dirty="0"/>
          </a:p>
        </p:txBody>
      </p:sp>
      <p:sp>
        <p:nvSpPr>
          <p:cNvPr id="16" name="Content Placeholder 2"/>
          <p:cNvSpPr txBox="1">
            <a:spLocks/>
          </p:cNvSpPr>
          <p:nvPr/>
        </p:nvSpPr>
        <p:spPr>
          <a:xfrm>
            <a:off x="457200" y="1166691"/>
            <a:ext cx="8229600" cy="5310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bn-IN" sz="1800" dirty="0" smtClean="0">
              <a:latin typeface="Helvetica"/>
              <a:cs typeface="Helvetica"/>
            </a:endParaRPr>
          </a:p>
          <a:p>
            <a:endParaRPr lang="en-US" sz="1800" dirty="0">
              <a:latin typeface="Helvetica"/>
              <a:cs typeface="Helvetica"/>
            </a:endParaRPr>
          </a:p>
        </p:txBody>
      </p:sp>
      <p:graphicFrame>
        <p:nvGraphicFramePr>
          <p:cNvPr id="17" name="Table 16"/>
          <p:cNvGraphicFramePr>
            <a:graphicFrameLocks noGrp="1"/>
          </p:cNvGraphicFramePr>
          <p:nvPr>
            <p:extLst>
              <p:ext uri="{D42A27DB-BD31-4B8C-83A1-F6EECF244321}">
                <p14:modId xmlns:p14="http://schemas.microsoft.com/office/powerpoint/2010/main" val="735878990"/>
              </p:ext>
            </p:extLst>
          </p:nvPr>
        </p:nvGraphicFramePr>
        <p:xfrm>
          <a:off x="1169609" y="2397778"/>
          <a:ext cx="6046487" cy="3991040"/>
        </p:xfrm>
        <a:graphic>
          <a:graphicData uri="http://schemas.openxmlformats.org/drawingml/2006/table">
            <a:tbl>
              <a:tblPr firstRow="1" bandRow="1">
                <a:tableStyleId>{5C22544A-7EE6-4342-B048-85BDC9FD1C3A}</a:tableStyleId>
              </a:tblPr>
              <a:tblGrid>
                <a:gridCol w="2687244"/>
                <a:gridCol w="1914408"/>
                <a:gridCol w="1444835"/>
              </a:tblGrid>
              <a:tr h="464411">
                <a:tc>
                  <a:txBody>
                    <a:bodyPr/>
                    <a:lstStyle/>
                    <a:p>
                      <a:r>
                        <a:rPr lang="bn-IN" dirty="0" smtClean="0"/>
                        <a:t>Encadreurs</a:t>
                      </a:r>
                      <a:endParaRPr lang="en-US" dirty="0"/>
                    </a:p>
                  </a:txBody>
                  <a:tcPr/>
                </a:tc>
                <a:tc>
                  <a:txBody>
                    <a:bodyPr/>
                    <a:lstStyle/>
                    <a:p>
                      <a:r>
                        <a:rPr lang="bn-IN" dirty="0" smtClean="0"/>
                        <a:t>Nbre actuel</a:t>
                      </a:r>
                      <a:endParaRPr lang="en-US" dirty="0"/>
                    </a:p>
                  </a:txBody>
                  <a:tcPr/>
                </a:tc>
                <a:tc>
                  <a:txBody>
                    <a:bodyPr/>
                    <a:lstStyle/>
                    <a:p>
                      <a:r>
                        <a:rPr lang="bn-IN" dirty="0" smtClean="0"/>
                        <a:t>Besoin</a:t>
                      </a:r>
                      <a:endParaRPr lang="en-US" dirty="0"/>
                    </a:p>
                  </a:txBody>
                  <a:tcPr>
                    <a:solidFill>
                      <a:srgbClr val="FF6600"/>
                    </a:solidFill>
                  </a:tcPr>
                </a:tc>
              </a:tr>
              <a:tr h="343171">
                <a:tc>
                  <a:txBody>
                    <a:bodyPr/>
                    <a:lstStyle/>
                    <a:p>
                      <a:r>
                        <a:rPr lang="bn-IN" dirty="0" smtClean="0"/>
                        <a:t>CPPP</a:t>
                      </a:r>
                      <a:endParaRPr lang="en-US" dirty="0"/>
                    </a:p>
                  </a:txBody>
                  <a:tcPr/>
                </a:tc>
                <a:tc>
                  <a:txBody>
                    <a:bodyPr/>
                    <a:lstStyle/>
                    <a:p>
                      <a:pPr algn="r"/>
                      <a:r>
                        <a:rPr lang="bn-IN" dirty="0" smtClean="0"/>
                        <a:t>1182</a:t>
                      </a:r>
                      <a:endParaRPr lang="en-US" dirty="0"/>
                    </a:p>
                  </a:txBody>
                  <a:tcPr/>
                </a:tc>
                <a:tc>
                  <a:txBody>
                    <a:bodyPr/>
                    <a:lstStyle/>
                    <a:p>
                      <a:pPr algn="r"/>
                      <a:r>
                        <a:rPr lang="bn-IN" dirty="0" smtClean="0"/>
                        <a:t>1</a:t>
                      </a:r>
                      <a:r>
                        <a:rPr lang="fr-FR" dirty="0" smtClean="0"/>
                        <a:t>5</a:t>
                      </a:r>
                      <a:r>
                        <a:rPr lang="bn-IN" dirty="0" smtClean="0"/>
                        <a:t>6</a:t>
                      </a:r>
                      <a:endParaRPr lang="en-US" dirty="0"/>
                    </a:p>
                  </a:txBody>
                  <a:tcPr>
                    <a:solidFill>
                      <a:srgbClr val="FF6600"/>
                    </a:solidFill>
                  </a:tcPr>
                </a:tc>
              </a:tr>
              <a:tr h="343171">
                <a:tc>
                  <a:txBody>
                    <a:bodyPr/>
                    <a:lstStyle/>
                    <a:p>
                      <a:endParaRPr lang="en-US" dirty="0"/>
                    </a:p>
                  </a:txBody>
                  <a:tcPr/>
                </a:tc>
                <a:tc>
                  <a:txBody>
                    <a:bodyPr/>
                    <a:lstStyle/>
                    <a:p>
                      <a:pPr algn="r"/>
                      <a:endParaRPr lang="en-US"/>
                    </a:p>
                  </a:txBody>
                  <a:tcPr/>
                </a:tc>
                <a:tc>
                  <a:txBody>
                    <a:bodyPr/>
                    <a:lstStyle/>
                    <a:p>
                      <a:pPr algn="r"/>
                      <a:endParaRPr lang="en-US" dirty="0"/>
                    </a:p>
                  </a:txBody>
                  <a:tcPr>
                    <a:solidFill>
                      <a:srgbClr val="FF6600"/>
                    </a:solidFill>
                  </a:tcPr>
                </a:tc>
              </a:tr>
              <a:tr h="3431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CP CAFOP</a:t>
                      </a:r>
                      <a:endParaRPr lang="en-US" dirty="0" smtClean="0"/>
                    </a:p>
                  </a:txBody>
                  <a:tcPr/>
                </a:tc>
                <a:tc>
                  <a:txBody>
                    <a:bodyPr/>
                    <a:lstStyle/>
                    <a:p>
                      <a:pPr algn="r"/>
                      <a:r>
                        <a:rPr lang="bn-IN" dirty="0" smtClean="0"/>
                        <a:t>102</a:t>
                      </a:r>
                      <a:endParaRPr lang="en-US" dirty="0"/>
                    </a:p>
                  </a:txBody>
                  <a:tcPr/>
                </a:tc>
                <a:tc>
                  <a:txBody>
                    <a:bodyPr/>
                    <a:lstStyle/>
                    <a:p>
                      <a:pPr algn="r"/>
                      <a:r>
                        <a:rPr lang="bn-IN" dirty="0" smtClean="0"/>
                        <a:t>ND</a:t>
                      </a:r>
                      <a:endParaRPr lang="en-US" dirty="0"/>
                    </a:p>
                  </a:txBody>
                  <a:tcPr>
                    <a:solidFill>
                      <a:srgbClr val="FF6600"/>
                    </a:solidFill>
                  </a:tcPr>
                </a:tc>
              </a:tr>
              <a:tr h="343171">
                <a:tc>
                  <a:txBody>
                    <a:bodyPr/>
                    <a:lstStyle/>
                    <a:p>
                      <a:endParaRPr lang="en-US"/>
                    </a:p>
                  </a:txBody>
                  <a:tcPr/>
                </a:tc>
                <a:tc>
                  <a:txBody>
                    <a:bodyPr/>
                    <a:lstStyle/>
                    <a:p>
                      <a:pPr algn="r"/>
                      <a:endParaRPr lang="en-US" dirty="0"/>
                    </a:p>
                  </a:txBody>
                  <a:tcPr/>
                </a:tc>
                <a:tc>
                  <a:txBody>
                    <a:bodyPr/>
                    <a:lstStyle/>
                    <a:p>
                      <a:pPr algn="r"/>
                      <a:endParaRPr lang="en-US" dirty="0"/>
                    </a:p>
                  </a:txBody>
                  <a:tcPr>
                    <a:solidFill>
                      <a:srgbClr val="FF6600"/>
                    </a:solidFill>
                  </a:tcPr>
                </a:tc>
              </a:tr>
              <a:tr h="343171">
                <a:tc>
                  <a:txBody>
                    <a:bodyPr/>
                    <a:lstStyle/>
                    <a:p>
                      <a:r>
                        <a:rPr lang="bn-IN" dirty="0" smtClean="0"/>
                        <a:t>CP ETFP</a:t>
                      </a:r>
                      <a:endParaRPr lang="en-US" dirty="0"/>
                    </a:p>
                  </a:txBody>
                  <a:tcPr/>
                </a:tc>
                <a:tc>
                  <a:txBody>
                    <a:bodyPr/>
                    <a:lstStyle/>
                    <a:p>
                      <a:pPr algn="r"/>
                      <a:r>
                        <a:rPr lang="bn-IN" dirty="0" smtClean="0"/>
                        <a:t>20</a:t>
                      </a:r>
                      <a:endParaRPr lang="en-US" dirty="0"/>
                    </a:p>
                  </a:txBody>
                  <a:tcPr/>
                </a:tc>
                <a:tc>
                  <a:txBody>
                    <a:bodyPr/>
                    <a:lstStyle/>
                    <a:p>
                      <a:pPr algn="r"/>
                      <a:r>
                        <a:rPr lang="bn-IN" dirty="0" smtClean="0"/>
                        <a:t>ND</a:t>
                      </a:r>
                      <a:endParaRPr lang="en-US" dirty="0"/>
                    </a:p>
                  </a:txBody>
                  <a:tcPr>
                    <a:solidFill>
                      <a:srgbClr val="FF6600"/>
                    </a:solidFill>
                  </a:tcPr>
                </a:tc>
              </a:tr>
              <a:tr h="343171">
                <a:tc>
                  <a:txBody>
                    <a:bodyPr/>
                    <a:lstStyle/>
                    <a:p>
                      <a:endParaRPr lang="en-US"/>
                    </a:p>
                  </a:txBody>
                  <a:tcPr/>
                </a:tc>
                <a:tc>
                  <a:txBody>
                    <a:bodyPr/>
                    <a:lstStyle/>
                    <a:p>
                      <a:pPr algn="r"/>
                      <a:endParaRPr lang="en-US" dirty="0"/>
                    </a:p>
                  </a:txBody>
                  <a:tcPr/>
                </a:tc>
                <a:tc>
                  <a:txBody>
                    <a:bodyPr/>
                    <a:lstStyle/>
                    <a:p>
                      <a:pPr algn="r"/>
                      <a:endParaRPr lang="en-US" dirty="0"/>
                    </a:p>
                  </a:txBody>
                  <a:tcPr>
                    <a:solidFill>
                      <a:srgbClr val="FF6600"/>
                    </a:solidFill>
                  </a:tcPr>
                </a:tc>
              </a:tr>
              <a:tr h="600549">
                <a:tc>
                  <a:txBody>
                    <a:bodyPr/>
                    <a:lstStyle/>
                    <a:p>
                      <a:r>
                        <a:rPr lang="bn-IN" dirty="0" smtClean="0"/>
                        <a:t>CP Secondaire</a:t>
                      </a:r>
                      <a:r>
                        <a:rPr lang="bn-IN" baseline="0" dirty="0" smtClean="0"/>
                        <a:t> général</a:t>
                      </a:r>
                      <a:endParaRPr lang="en-US" dirty="0"/>
                    </a:p>
                  </a:txBody>
                  <a:tcPr/>
                </a:tc>
                <a:tc>
                  <a:txBody>
                    <a:bodyPr/>
                    <a:lstStyle/>
                    <a:p>
                      <a:pPr algn="r"/>
                      <a:r>
                        <a:rPr lang="bn-IN" dirty="0" smtClean="0"/>
                        <a:t>464</a:t>
                      </a:r>
                      <a:endParaRPr lang="en-US" dirty="0"/>
                    </a:p>
                  </a:txBody>
                  <a:tcPr/>
                </a:tc>
                <a:tc>
                  <a:txBody>
                    <a:bodyPr/>
                    <a:lstStyle/>
                    <a:p>
                      <a:pPr algn="r"/>
                      <a:r>
                        <a:rPr lang="bn-IN" dirty="0" smtClean="0"/>
                        <a:t>914</a:t>
                      </a:r>
                      <a:endParaRPr lang="en-US" dirty="0"/>
                    </a:p>
                  </a:txBody>
                  <a:tcPr>
                    <a:solidFill>
                      <a:srgbClr val="FF6600"/>
                    </a:solidFill>
                  </a:tcPr>
                </a:tc>
              </a:tr>
              <a:tr h="343171">
                <a:tc>
                  <a:txBody>
                    <a:bodyPr/>
                    <a:lstStyle/>
                    <a:p>
                      <a:endParaRPr lang="en-US" dirty="0"/>
                    </a:p>
                  </a:txBody>
                  <a:tcPr/>
                </a:tc>
                <a:tc>
                  <a:txBody>
                    <a:bodyPr/>
                    <a:lstStyle/>
                    <a:p>
                      <a:endParaRPr lang="en-US" dirty="0"/>
                    </a:p>
                  </a:txBody>
                  <a:tcPr/>
                </a:tc>
                <a:tc>
                  <a:txBody>
                    <a:bodyPr/>
                    <a:lstStyle/>
                    <a:p>
                      <a:pPr algn="r"/>
                      <a:endParaRPr lang="en-US" dirty="0"/>
                    </a:p>
                  </a:txBody>
                  <a:tcPr>
                    <a:solidFill>
                      <a:srgbClr val="FF6600"/>
                    </a:solidFill>
                  </a:tcPr>
                </a:tc>
              </a:tr>
              <a:tr h="343171">
                <a:tc>
                  <a:txBody>
                    <a:bodyPr/>
                    <a:lstStyle/>
                    <a:p>
                      <a:r>
                        <a:rPr lang="bn-IN" dirty="0" smtClean="0"/>
                        <a:t>TOTAL</a:t>
                      </a:r>
                      <a:endParaRPr lang="en-US" dirty="0"/>
                    </a:p>
                  </a:txBody>
                  <a:tcPr/>
                </a:tc>
                <a:tc>
                  <a:txBody>
                    <a:bodyPr/>
                    <a:lstStyle/>
                    <a:p>
                      <a:pPr algn="r"/>
                      <a:r>
                        <a:rPr lang="bn-IN" dirty="0" smtClean="0"/>
                        <a:t>1768</a:t>
                      </a:r>
                      <a:endParaRPr lang="en-US" dirty="0"/>
                    </a:p>
                  </a:txBody>
                  <a:tcPr/>
                </a:tc>
                <a:tc>
                  <a:txBody>
                    <a:bodyPr/>
                    <a:lstStyle/>
                    <a:p>
                      <a:pPr algn="r"/>
                      <a:r>
                        <a:rPr lang="bn-IN" dirty="0" smtClean="0"/>
                        <a:t>10</a:t>
                      </a:r>
                      <a:r>
                        <a:rPr lang="fr-FR" dirty="0" smtClean="0"/>
                        <a:t>6</a:t>
                      </a:r>
                      <a:r>
                        <a:rPr lang="bn-IN" dirty="0" smtClean="0"/>
                        <a:t>0</a:t>
                      </a:r>
                      <a:endParaRPr lang="en-US" dirty="0"/>
                    </a:p>
                  </a:txBody>
                  <a:tcPr>
                    <a:solidFill>
                      <a:srgbClr val="FF6600"/>
                    </a:solidFill>
                  </a:tcPr>
                </a:tc>
              </a:tr>
            </a:tbl>
          </a:graphicData>
        </a:graphic>
      </p:graphicFrame>
    </p:spTree>
    <p:extLst>
      <p:ext uri="{BB962C8B-B14F-4D97-AF65-F5344CB8AC3E}">
        <p14:creationId xmlns:p14="http://schemas.microsoft.com/office/powerpoint/2010/main" val="36160260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44"/>
            <a:ext cx="12201525" cy="6795242"/>
            <a:chOff x="0" y="-26644"/>
            <a:chExt cx="12201525" cy="6795242"/>
          </a:xfrm>
        </p:grpSpPr>
        <p:grpSp>
          <p:nvGrpSpPr>
            <p:cNvPr id="3" name="Group 2"/>
            <p:cNvGrpSpPr/>
            <p:nvPr/>
          </p:nvGrpSpPr>
          <p:grpSpPr>
            <a:xfrm>
              <a:off x="0" y="-26644"/>
              <a:ext cx="12201525" cy="6795242"/>
              <a:chOff x="0" y="-26644"/>
              <a:chExt cx="12201525" cy="6795242"/>
            </a:xfrm>
          </p:grpSpPr>
          <p:sp>
            <p:nvSpPr>
              <p:cNvPr id="6" name="Rectangle 5"/>
              <p:cNvSpPr/>
              <p:nvPr/>
            </p:nvSpPr>
            <p:spPr>
              <a:xfrm>
                <a:off x="0" y="0"/>
                <a:ext cx="2047875" cy="1357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6644"/>
                <a:ext cx="8331200" cy="983906"/>
              </a:xfrm>
              <a:prstGeom prst="rect">
                <a:avLst/>
              </a:prstGeom>
              <a:solidFill>
                <a:srgbClr val="BFDDE0"/>
              </a:solidFill>
              <a:ln>
                <a:solidFill>
                  <a:srgbClr val="BFDD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957262"/>
                <a:ext cx="12201525" cy="658687"/>
              </a:xfrm>
              <a:prstGeom prst="rect">
                <a:avLst/>
              </a:prstGeom>
              <a:solidFill>
                <a:srgbClr val="C5192D"/>
              </a:solidFill>
              <a:ln>
                <a:solidFill>
                  <a:srgbClr val="C51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85" y="96389"/>
                <a:ext cx="1372704" cy="745435"/>
              </a:xfrm>
              <a:prstGeom prst="rect">
                <a:avLst/>
              </a:prstGeom>
            </p:spPr>
          </p:pic>
          <p:sp>
            <p:nvSpPr>
              <p:cNvPr id="25" name="TextBox 24"/>
              <p:cNvSpPr txBox="1"/>
              <p:nvPr/>
            </p:nvSpPr>
            <p:spPr>
              <a:xfrm>
                <a:off x="2167731" y="184820"/>
                <a:ext cx="7856538" cy="646331"/>
              </a:xfrm>
              <a:prstGeom prst="rect">
                <a:avLst/>
              </a:prstGeom>
              <a:noFill/>
            </p:spPr>
            <p:txBody>
              <a:bodyPr wrap="square" rtlCol="0">
                <a:spAutoFit/>
              </a:bodyPr>
              <a:lstStyle/>
              <a:p>
                <a:pPr algn="ctr"/>
                <a:r>
                  <a:rPr lang="en-US" b="1" dirty="0"/>
                  <a:t>METTRE A PROFIT LA TECHNOLOGIE POUR UNE FORMATION CONTINUE DE QUALITÉ DES ENSEIGNANTS EN CÔTE </a:t>
                </a:r>
                <a:r>
                  <a:rPr lang="en-US" b="1" dirty="0" smtClean="0"/>
                  <a:t>D’IVOIRE</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30" y="137882"/>
                <a:ext cx="1383596" cy="575393"/>
              </a:xfrm>
              <a:prstGeom prst="rect">
                <a:avLst/>
              </a:prstGeom>
            </p:spPr>
          </p:pic>
          <p:sp>
            <p:nvSpPr>
              <p:cNvPr id="27" name="TextBox 26"/>
              <p:cNvSpPr txBox="1"/>
              <p:nvPr/>
            </p:nvSpPr>
            <p:spPr>
              <a:xfrm>
                <a:off x="0" y="6430044"/>
                <a:ext cx="10134600" cy="338554"/>
              </a:xfrm>
              <a:prstGeom prst="rect">
                <a:avLst/>
              </a:prstGeom>
              <a:noFill/>
            </p:spPr>
            <p:txBody>
              <a:bodyPr wrap="square" rtlCol="0">
                <a:spAutoFit/>
              </a:bodyPr>
              <a:lstStyle/>
              <a:p>
                <a:r>
                  <a:rPr lang="fr-FR" sz="1600" dirty="0" smtClean="0">
                    <a:solidFill>
                      <a:srgbClr val="C5192D"/>
                    </a:solidFill>
                  </a:rPr>
                  <a:t>International Forum on ICT and Education 2030 </a:t>
                </a:r>
                <a:r>
                  <a:rPr lang="en-GB" sz="1600" dirty="0" smtClean="0">
                    <a:solidFill>
                      <a:srgbClr val="0077D4"/>
                    </a:solidFill>
                  </a:rPr>
                  <a:t>|</a:t>
                </a:r>
                <a:r>
                  <a:rPr lang="en-GB" sz="1600" dirty="0" smtClean="0">
                    <a:solidFill>
                      <a:srgbClr val="C5192D"/>
                    </a:solidFill>
                  </a:rPr>
                  <a:t> 10-11 July 2017 </a:t>
                </a:r>
                <a:r>
                  <a:rPr lang="en-GB" sz="1600" dirty="0" smtClean="0">
                    <a:solidFill>
                      <a:srgbClr val="0077D4"/>
                    </a:solidFill>
                  </a:rPr>
                  <a:t>|</a:t>
                </a:r>
                <a:r>
                  <a:rPr lang="en-GB" sz="1600" dirty="0" smtClean="0">
                    <a:solidFill>
                      <a:srgbClr val="C5192D"/>
                    </a:solidFill>
                  </a:rPr>
                  <a:t> Qingdao, the People’s Republic of China</a:t>
                </a:r>
                <a:endParaRPr lang="en-US" sz="1600" dirty="0">
                  <a:solidFill>
                    <a:srgbClr val="C5192D"/>
                  </a:solidFill>
                </a:endParaRPr>
              </a:p>
            </p:txBody>
          </p:sp>
          <p:sp>
            <p:nvSpPr>
              <p:cNvPr id="22" name="TextBox 21"/>
              <p:cNvSpPr txBox="1"/>
              <p:nvPr/>
            </p:nvSpPr>
            <p:spPr>
              <a:xfrm>
                <a:off x="243779" y="1086521"/>
                <a:ext cx="11704441" cy="400110"/>
              </a:xfrm>
              <a:prstGeom prst="rect">
                <a:avLst/>
              </a:prstGeom>
              <a:noFill/>
            </p:spPr>
            <p:txBody>
              <a:bodyPr wrap="square" rtlCol="0">
                <a:spAutoFit/>
              </a:bodyPr>
              <a:lstStyle/>
              <a:p>
                <a:pPr algn="ctr"/>
                <a:r>
                  <a:rPr lang="bn-IN" sz="2000" dirty="0">
                    <a:solidFill>
                      <a:schemeClr val="bg1"/>
                    </a:solidFill>
                  </a:rPr>
                  <a:t>UNESCO-CFIT  CÔTE D’IVOIRE</a:t>
                </a:r>
                <a:endParaRPr lang="en-US" sz="2000" dirty="0"/>
              </a:p>
            </p:txBody>
          </p:sp>
          <p:sp>
            <p:nvSpPr>
              <p:cNvPr id="29" name="TextBox 28"/>
              <p:cNvSpPr txBox="1"/>
              <p:nvPr/>
            </p:nvSpPr>
            <p:spPr>
              <a:xfrm>
                <a:off x="11413331" y="6421188"/>
                <a:ext cx="676275" cy="338554"/>
              </a:xfrm>
              <a:prstGeom prst="rect">
                <a:avLst/>
              </a:prstGeom>
              <a:noFill/>
            </p:spPr>
            <p:txBody>
              <a:bodyPr wrap="square" rtlCol="0">
                <a:spAutoFit/>
              </a:bodyPr>
              <a:lstStyle/>
              <a:p>
                <a:r>
                  <a:rPr lang="en-GB" sz="1600" dirty="0" smtClean="0">
                    <a:solidFill>
                      <a:srgbClr val="0077D4"/>
                    </a:solidFill>
                  </a:rPr>
                  <a:t>|</a:t>
                </a:r>
                <a:r>
                  <a:rPr lang="en-GB" sz="1600" dirty="0" smtClean="0">
                    <a:solidFill>
                      <a:srgbClr val="C5192D"/>
                    </a:solidFill>
                  </a:rPr>
                  <a:t> p. </a:t>
                </a:r>
                <a:fld id="{4812FEE1-C681-480E-B81D-C32FE67D5223}" type="slidenum">
                  <a:rPr lang="en-GB" sz="1600" smtClean="0">
                    <a:solidFill>
                      <a:srgbClr val="C5192D"/>
                    </a:solidFill>
                  </a:rPr>
                  <a:t>9</a:t>
                </a:fld>
                <a:endParaRPr lang="en-US" sz="1600" dirty="0">
                  <a:solidFill>
                    <a:srgbClr val="C5192D"/>
                  </a:solidFill>
                </a:endParaRPr>
              </a:p>
            </p:txBody>
          </p:sp>
        </p:grpSp>
        <p:pic>
          <p:nvPicPr>
            <p:cNvPr id="13" name="Picture 12"/>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9541" y="2406161"/>
              <a:ext cx="4006918" cy="3959224"/>
            </a:xfrm>
            <a:prstGeom prst="rect">
              <a:avLst/>
            </a:prstGeom>
          </p:spPr>
        </p:pic>
      </p:grpSp>
      <p:sp>
        <p:nvSpPr>
          <p:cNvPr id="30" name="Content Placeholder 29"/>
          <p:cNvSpPr>
            <a:spLocks noGrp="1"/>
          </p:cNvSpPr>
          <p:nvPr>
            <p:ph idx="1"/>
          </p:nvPr>
        </p:nvSpPr>
        <p:spPr>
          <a:xfrm>
            <a:off x="243780" y="1799441"/>
            <a:ext cx="11704440" cy="4501285"/>
          </a:xfrm>
        </p:spPr>
        <p:txBody>
          <a:bodyPr/>
          <a:lstStyle/>
          <a:p>
            <a:r>
              <a:rPr lang="fr-CI" sz="1800" dirty="0"/>
              <a:t>Avec l’entrée en vigueur de la loi sur la scolarité obligatoire des enfants de six à seize ans, l’éducation de base part désormais de la maternelle au collège. Ainsi, avec cette loi, les besoins en salles de classe et en enseignants vont connaître une croissance historique. De 80 000 en 2014-2015, on prévoit atteindre 100 000 enseignants au primaire en 2025 soit près de 6000 enseignants recrutés par an. Au secondaire général, de 51 000, en 2014-2015, on prévoit recruter entre 2016 et 2020, 3200 professeurs de collège et 1100 professeurs de lycée. Or, l'encadrement pédagogique des professeurs fait gravement défaut. Au total, 1959 conseillers pédagogiques sont chargés d'encadrer </a:t>
            </a:r>
            <a:r>
              <a:rPr lang="fr-CI" sz="1800" dirty="0" smtClean="0"/>
              <a:t>p</a:t>
            </a:r>
            <a:r>
              <a:rPr lang="bn-IN" sz="1800" dirty="0" smtClean="0"/>
              <a:t>lu</a:t>
            </a:r>
            <a:r>
              <a:rPr lang="fr-CI" sz="1800" dirty="0" smtClean="0"/>
              <a:t>s </a:t>
            </a:r>
            <a:r>
              <a:rPr lang="fr-CI" sz="1800" dirty="0"/>
              <a:t>de 150 000 enseignants. Au préscolaire </a:t>
            </a:r>
            <a:endParaRPr lang="en-US" dirty="0"/>
          </a:p>
        </p:txBody>
      </p:sp>
      <p:sp>
        <p:nvSpPr>
          <p:cNvPr id="16" name="Content Placeholder 2"/>
          <p:cNvSpPr txBox="1">
            <a:spLocks/>
          </p:cNvSpPr>
          <p:nvPr/>
        </p:nvSpPr>
        <p:spPr>
          <a:xfrm>
            <a:off x="457200" y="1166691"/>
            <a:ext cx="8229600" cy="5310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bn-IN" sz="1800" dirty="0" smtClean="0">
              <a:latin typeface="Helvetica"/>
              <a:cs typeface="Helvetica"/>
            </a:endParaRPr>
          </a:p>
          <a:p>
            <a:endParaRPr lang="en-US" sz="1800" dirty="0">
              <a:latin typeface="Helvetica"/>
              <a:cs typeface="Helvetica"/>
            </a:endParaRPr>
          </a:p>
        </p:txBody>
      </p:sp>
      <p:graphicFrame>
        <p:nvGraphicFramePr>
          <p:cNvPr id="17" name="Table 16"/>
          <p:cNvGraphicFramePr>
            <a:graphicFrameLocks noGrp="1"/>
          </p:cNvGraphicFramePr>
          <p:nvPr>
            <p:extLst>
              <p:ext uri="{D42A27DB-BD31-4B8C-83A1-F6EECF244321}">
                <p14:modId xmlns:p14="http://schemas.microsoft.com/office/powerpoint/2010/main" val="3470311371"/>
              </p:ext>
            </p:extLst>
          </p:nvPr>
        </p:nvGraphicFramePr>
        <p:xfrm>
          <a:off x="1003449" y="3952772"/>
          <a:ext cx="7399506" cy="2407920"/>
        </p:xfrm>
        <a:graphic>
          <a:graphicData uri="http://schemas.openxmlformats.org/drawingml/2006/table">
            <a:tbl>
              <a:tblPr firstRow="1" bandRow="1">
                <a:tableStyleId>{5C22544A-7EE6-4342-B048-85BDC9FD1C3A}</a:tableStyleId>
              </a:tblPr>
              <a:tblGrid>
                <a:gridCol w="2262857"/>
                <a:gridCol w="1612072"/>
                <a:gridCol w="1779896"/>
                <a:gridCol w="1744681"/>
              </a:tblGrid>
              <a:tr h="464411">
                <a:tc>
                  <a:txBody>
                    <a:bodyPr/>
                    <a:lstStyle/>
                    <a:p>
                      <a:r>
                        <a:rPr lang="bn-IN" dirty="0" smtClean="0"/>
                        <a:t>Enseignants</a:t>
                      </a:r>
                      <a:endParaRPr lang="en-US" dirty="0"/>
                    </a:p>
                  </a:txBody>
                  <a:tcPr/>
                </a:tc>
                <a:tc>
                  <a:txBody>
                    <a:bodyPr/>
                    <a:lstStyle/>
                    <a:p>
                      <a:r>
                        <a:rPr lang="bn-IN" dirty="0" smtClean="0"/>
                        <a:t>Nbre actuel</a:t>
                      </a:r>
                      <a:endParaRPr lang="en-US" dirty="0"/>
                    </a:p>
                  </a:txBody>
                  <a:tcPr/>
                </a:tc>
                <a:tc>
                  <a:txBody>
                    <a:bodyPr/>
                    <a:lstStyle/>
                    <a:p>
                      <a:r>
                        <a:rPr lang="bn-IN" dirty="0" smtClean="0"/>
                        <a:t>Besoin 2020</a:t>
                      </a:r>
                      <a:endParaRPr lang="en-US" dirty="0"/>
                    </a:p>
                  </a:txBody>
                  <a:tcPr>
                    <a:solidFill>
                      <a:srgbClr val="FF6600"/>
                    </a:solidFill>
                  </a:tcPr>
                </a:tc>
                <a:tc>
                  <a:txBody>
                    <a:bodyPr/>
                    <a:lstStyle/>
                    <a:p>
                      <a:r>
                        <a:rPr lang="bn-IN" sz="1600" dirty="0" smtClean="0"/>
                        <a:t>Encadreurs en 2020</a:t>
                      </a:r>
                      <a:endParaRPr lang="en-US" sz="1600" dirty="0"/>
                    </a:p>
                  </a:txBody>
                  <a:tcPr>
                    <a:solidFill>
                      <a:srgbClr val="FF6600"/>
                    </a:solidFill>
                  </a:tcPr>
                </a:tc>
              </a:tr>
              <a:tr h="343171">
                <a:tc>
                  <a:txBody>
                    <a:bodyPr/>
                    <a:lstStyle/>
                    <a:p>
                      <a:r>
                        <a:rPr lang="bn-IN" dirty="0" smtClean="0"/>
                        <a:t>Primaire</a:t>
                      </a:r>
                      <a:endParaRPr lang="en-US" dirty="0"/>
                    </a:p>
                  </a:txBody>
                  <a:tcPr/>
                </a:tc>
                <a:tc>
                  <a:txBody>
                    <a:bodyPr/>
                    <a:lstStyle/>
                    <a:p>
                      <a:pPr algn="r"/>
                      <a:r>
                        <a:rPr lang="bn-IN" sz="1800" dirty="0" smtClean="0">
                          <a:latin typeface="Arial"/>
                          <a:cs typeface="Arial"/>
                        </a:rPr>
                        <a:t>80 000</a:t>
                      </a:r>
                      <a:endParaRPr lang="en-US" sz="1800" dirty="0">
                        <a:latin typeface="Arial"/>
                        <a:cs typeface="Arial"/>
                      </a:endParaRPr>
                    </a:p>
                  </a:txBody>
                  <a:tcPr/>
                </a:tc>
                <a:tc>
                  <a:txBody>
                    <a:bodyPr/>
                    <a:lstStyle/>
                    <a:p>
                      <a:pPr algn="r"/>
                      <a:r>
                        <a:rPr lang="bn-IN" sz="1800" dirty="0" smtClean="0">
                          <a:latin typeface="Arial"/>
                          <a:cs typeface="Arial"/>
                        </a:rPr>
                        <a:t>100 000</a:t>
                      </a:r>
                      <a:endParaRPr lang="en-US" sz="1800" dirty="0">
                        <a:latin typeface="Arial"/>
                        <a:cs typeface="Arial"/>
                      </a:endParaRPr>
                    </a:p>
                  </a:txBody>
                  <a:tcPr>
                    <a:solidFill>
                      <a:srgbClr val="FF6600"/>
                    </a:solidFill>
                  </a:tcPr>
                </a:tc>
                <a:tc>
                  <a:txBody>
                    <a:bodyPr/>
                    <a:lstStyle/>
                    <a:p>
                      <a:pPr algn="r">
                        <a:spcAft>
                          <a:spcPts val="0"/>
                        </a:spcAft>
                      </a:pPr>
                      <a:r>
                        <a:rPr lang="bn-IN" sz="1800" dirty="0" smtClean="0">
                          <a:effectLst/>
                          <a:latin typeface="Arial"/>
                          <a:ea typeface="ＭＳ 明朝"/>
                          <a:cs typeface="Arial"/>
                        </a:rPr>
                        <a:t>2230</a:t>
                      </a:r>
                      <a:endParaRPr lang="fr-CI" sz="1800" dirty="0">
                        <a:effectLst/>
                        <a:latin typeface="Arial"/>
                        <a:ea typeface="ＭＳ 明朝"/>
                        <a:cs typeface="Arial"/>
                      </a:endParaRPr>
                    </a:p>
                  </a:txBody>
                  <a:tcPr marL="68580" marR="68580" marT="0" marB="0" anchor="ctr">
                    <a:solidFill>
                      <a:srgbClr val="FF6600"/>
                    </a:solidFill>
                  </a:tcPr>
                </a:tc>
              </a:tr>
              <a:tr h="343171">
                <a:tc>
                  <a:txBody>
                    <a:bodyPr/>
                    <a:lstStyle/>
                    <a:p>
                      <a:endParaRPr lang="en-US" dirty="0"/>
                    </a:p>
                  </a:txBody>
                  <a:tcPr/>
                </a:tc>
                <a:tc>
                  <a:txBody>
                    <a:bodyPr/>
                    <a:lstStyle/>
                    <a:p>
                      <a:pPr algn="r"/>
                      <a:endParaRPr lang="en-US" sz="1800">
                        <a:latin typeface="Arial"/>
                        <a:cs typeface="Arial"/>
                      </a:endParaRPr>
                    </a:p>
                  </a:txBody>
                  <a:tcPr/>
                </a:tc>
                <a:tc>
                  <a:txBody>
                    <a:bodyPr/>
                    <a:lstStyle/>
                    <a:p>
                      <a:pPr algn="r"/>
                      <a:endParaRPr lang="en-US" sz="1800" dirty="0">
                        <a:latin typeface="Arial"/>
                        <a:cs typeface="Arial"/>
                      </a:endParaRPr>
                    </a:p>
                  </a:txBody>
                  <a:tcPr>
                    <a:solidFill>
                      <a:srgbClr val="FF6600"/>
                    </a:solidFill>
                  </a:tcPr>
                </a:tc>
                <a:tc>
                  <a:txBody>
                    <a:bodyPr/>
                    <a:lstStyle/>
                    <a:p>
                      <a:pPr>
                        <a:spcAft>
                          <a:spcPts val="0"/>
                        </a:spcAft>
                      </a:pPr>
                      <a:endParaRPr lang="fr-CI" sz="1800" dirty="0">
                        <a:effectLst/>
                        <a:latin typeface="Arial"/>
                        <a:ea typeface="ＭＳ 明朝"/>
                        <a:cs typeface="Arial"/>
                      </a:endParaRPr>
                    </a:p>
                  </a:txBody>
                  <a:tcPr marL="68580" marR="68580" marT="0" marB="0">
                    <a:solidFill>
                      <a:srgbClr val="FF6600"/>
                    </a:solidFill>
                  </a:tcPr>
                </a:tc>
              </a:tr>
              <a:tr h="3431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Secondaire</a:t>
                      </a:r>
                      <a:endParaRPr lang="en-US" dirty="0" smtClean="0"/>
                    </a:p>
                  </a:txBody>
                  <a:tcPr/>
                </a:tc>
                <a:tc>
                  <a:txBody>
                    <a:bodyPr/>
                    <a:lstStyle/>
                    <a:p>
                      <a:pPr algn="r"/>
                      <a:r>
                        <a:rPr lang="bn-IN" sz="1800" dirty="0" smtClean="0">
                          <a:latin typeface="Arial"/>
                          <a:cs typeface="Arial"/>
                        </a:rPr>
                        <a:t>51 000</a:t>
                      </a:r>
                      <a:endParaRPr lang="en-US" sz="1800" dirty="0">
                        <a:latin typeface="Arial"/>
                        <a:cs typeface="Arial"/>
                      </a:endParaRPr>
                    </a:p>
                  </a:txBody>
                  <a:tcPr/>
                </a:tc>
                <a:tc>
                  <a:txBody>
                    <a:bodyPr/>
                    <a:lstStyle/>
                    <a:p>
                      <a:pPr algn="r"/>
                      <a:r>
                        <a:rPr lang="bn-IN" sz="1800" dirty="0" smtClean="0">
                          <a:latin typeface="Arial"/>
                          <a:cs typeface="Arial"/>
                        </a:rPr>
                        <a:t>56</a:t>
                      </a:r>
                      <a:r>
                        <a:rPr lang="bn-IN" sz="1800" baseline="0" dirty="0" smtClean="0">
                          <a:latin typeface="Arial"/>
                          <a:cs typeface="Arial"/>
                        </a:rPr>
                        <a:t> 000</a:t>
                      </a:r>
                      <a:endParaRPr lang="en-US" sz="1800" dirty="0">
                        <a:latin typeface="Arial"/>
                        <a:cs typeface="Arial"/>
                      </a:endParaRPr>
                    </a:p>
                  </a:txBody>
                  <a:tcPr>
                    <a:solidFill>
                      <a:srgbClr val="FF6600"/>
                    </a:solidFill>
                  </a:tcPr>
                </a:tc>
                <a:tc>
                  <a:txBody>
                    <a:bodyPr/>
                    <a:lstStyle/>
                    <a:p>
                      <a:pPr algn="r"/>
                      <a:r>
                        <a:rPr lang="bn-IN" sz="1800" dirty="0" smtClean="0">
                          <a:latin typeface="Arial"/>
                          <a:cs typeface="Arial"/>
                        </a:rPr>
                        <a:t>1600</a:t>
                      </a:r>
                      <a:endParaRPr lang="en-US" sz="1800" dirty="0">
                        <a:latin typeface="Arial"/>
                        <a:cs typeface="Arial"/>
                      </a:endParaRPr>
                    </a:p>
                  </a:txBody>
                  <a:tcPr>
                    <a:solidFill>
                      <a:srgbClr val="FF6600"/>
                    </a:solidFill>
                  </a:tcPr>
                </a:tc>
              </a:tr>
              <a:tr h="343171">
                <a:tc>
                  <a:txBody>
                    <a:bodyPr/>
                    <a:lstStyle/>
                    <a:p>
                      <a:endParaRPr lang="en-US" dirty="0"/>
                    </a:p>
                  </a:txBody>
                  <a:tcPr/>
                </a:tc>
                <a:tc>
                  <a:txBody>
                    <a:bodyPr/>
                    <a:lstStyle/>
                    <a:p>
                      <a:pPr algn="r"/>
                      <a:endParaRPr lang="en-US" sz="1800" dirty="0">
                        <a:latin typeface="Arial"/>
                        <a:cs typeface="Arial"/>
                      </a:endParaRPr>
                    </a:p>
                  </a:txBody>
                  <a:tcPr/>
                </a:tc>
                <a:tc>
                  <a:txBody>
                    <a:bodyPr/>
                    <a:lstStyle/>
                    <a:p>
                      <a:pPr algn="r"/>
                      <a:endParaRPr lang="en-US" sz="1800" dirty="0">
                        <a:latin typeface="Arial"/>
                        <a:cs typeface="Arial"/>
                      </a:endParaRPr>
                    </a:p>
                  </a:txBody>
                  <a:tcPr>
                    <a:solidFill>
                      <a:srgbClr val="FF6600"/>
                    </a:solidFill>
                  </a:tcPr>
                </a:tc>
                <a:tc>
                  <a:txBody>
                    <a:bodyPr/>
                    <a:lstStyle/>
                    <a:p>
                      <a:pPr algn="r"/>
                      <a:endParaRPr lang="en-US" sz="1800" dirty="0">
                        <a:latin typeface="Arial"/>
                        <a:cs typeface="Arial"/>
                      </a:endParaRPr>
                    </a:p>
                  </a:txBody>
                  <a:tcPr>
                    <a:solidFill>
                      <a:srgbClr val="FF6600"/>
                    </a:solidFill>
                  </a:tcPr>
                </a:tc>
              </a:tr>
              <a:tr h="343171">
                <a:tc>
                  <a:txBody>
                    <a:bodyPr/>
                    <a:lstStyle/>
                    <a:p>
                      <a:r>
                        <a:rPr lang="bn-IN" dirty="0" smtClean="0"/>
                        <a:t>TOTAL</a:t>
                      </a:r>
                      <a:endParaRPr lang="en-US" dirty="0"/>
                    </a:p>
                  </a:txBody>
                  <a:tcPr/>
                </a:tc>
                <a:tc>
                  <a:txBody>
                    <a:bodyPr/>
                    <a:lstStyle/>
                    <a:p>
                      <a:pPr algn="r"/>
                      <a:r>
                        <a:rPr lang="bn-IN" sz="1800" dirty="0" smtClean="0">
                          <a:latin typeface="Arial"/>
                          <a:cs typeface="Arial"/>
                        </a:rPr>
                        <a:t>131</a:t>
                      </a:r>
                      <a:r>
                        <a:rPr lang="bn-IN" sz="1800" baseline="0" dirty="0" smtClean="0">
                          <a:latin typeface="Arial"/>
                          <a:cs typeface="Arial"/>
                        </a:rPr>
                        <a:t> 000</a:t>
                      </a:r>
                      <a:endParaRPr lang="en-US" sz="1800" dirty="0">
                        <a:latin typeface="Arial"/>
                        <a:cs typeface="Arial"/>
                      </a:endParaRPr>
                    </a:p>
                  </a:txBody>
                  <a:tcPr/>
                </a:tc>
                <a:tc>
                  <a:txBody>
                    <a:bodyPr/>
                    <a:lstStyle/>
                    <a:p>
                      <a:pPr algn="r"/>
                      <a:r>
                        <a:rPr lang="bn-IN" sz="1800" dirty="0" smtClean="0">
                          <a:latin typeface="Arial"/>
                          <a:cs typeface="Arial"/>
                        </a:rPr>
                        <a:t>156 000</a:t>
                      </a:r>
                      <a:endParaRPr lang="en-US" sz="1800" dirty="0">
                        <a:latin typeface="Arial"/>
                        <a:cs typeface="Arial"/>
                      </a:endParaRPr>
                    </a:p>
                  </a:txBody>
                  <a:tcPr>
                    <a:solidFill>
                      <a:srgbClr val="FF6600"/>
                    </a:solidFill>
                  </a:tcPr>
                </a:tc>
                <a:tc>
                  <a:txBody>
                    <a:bodyPr/>
                    <a:lstStyle/>
                    <a:p>
                      <a:pPr algn="r"/>
                      <a:r>
                        <a:rPr lang="bn-IN" sz="1800" dirty="0" smtClean="0">
                          <a:latin typeface="Arial"/>
                          <a:cs typeface="Arial"/>
                        </a:rPr>
                        <a:t>3830</a:t>
                      </a:r>
                      <a:endParaRPr lang="en-US" sz="1800" dirty="0">
                        <a:latin typeface="Arial"/>
                        <a:cs typeface="Arial"/>
                      </a:endParaRPr>
                    </a:p>
                  </a:txBody>
                  <a:tcPr>
                    <a:solidFill>
                      <a:srgbClr val="FF6600"/>
                    </a:solidFill>
                  </a:tcPr>
                </a:tc>
              </a:tr>
            </a:tbl>
          </a:graphicData>
        </a:graphic>
      </p:graphicFrame>
    </p:spTree>
    <p:extLst>
      <p:ext uri="{BB962C8B-B14F-4D97-AF65-F5344CB8AC3E}">
        <p14:creationId xmlns:p14="http://schemas.microsoft.com/office/powerpoint/2010/main" val="20241653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3422</Words>
  <Application>Microsoft Macintosh PowerPoint</Application>
  <PresentationFormat>Custom</PresentationFormat>
  <Paragraphs>249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Pillot De Coligny, Chrystelle</dc:creator>
  <cp:lastModifiedBy>Diaby Malick</cp:lastModifiedBy>
  <cp:revision>34</cp:revision>
  <dcterms:created xsi:type="dcterms:W3CDTF">2017-06-23T15:30:06Z</dcterms:created>
  <dcterms:modified xsi:type="dcterms:W3CDTF">2017-07-10T22:22:49Z</dcterms:modified>
</cp:coreProperties>
</file>