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260" r:id="rId4"/>
    <p:sldId id="302" r:id="rId5"/>
    <p:sldId id="303" r:id="rId6"/>
    <p:sldId id="261" r:id="rId7"/>
    <p:sldId id="307" r:id="rId8"/>
    <p:sldId id="263" r:id="rId9"/>
    <p:sldId id="267" r:id="rId10"/>
    <p:sldId id="266" r:id="rId11"/>
    <p:sldId id="311" r:id="rId12"/>
    <p:sldId id="281" r:id="rId13"/>
    <p:sldId id="283" r:id="rId14"/>
    <p:sldId id="282" r:id="rId15"/>
    <p:sldId id="286" r:id="rId16"/>
    <p:sldId id="287" r:id="rId17"/>
    <p:sldId id="347" r:id="rId18"/>
    <p:sldId id="290" r:id="rId19"/>
    <p:sldId id="291" r:id="rId20"/>
    <p:sldId id="293" r:id="rId21"/>
    <p:sldId id="313" r:id="rId22"/>
    <p:sldId id="296" r:id="rId23"/>
    <p:sldId id="297" r:id="rId24"/>
    <p:sldId id="308" r:id="rId25"/>
    <p:sldId id="343" r:id="rId26"/>
    <p:sldId id="301" r:id="rId27"/>
    <p:sldId id="309" r:id="rId28"/>
    <p:sldId id="315" r:id="rId29"/>
    <p:sldId id="316" r:id="rId30"/>
    <p:sldId id="317" r:id="rId31"/>
    <p:sldId id="318" r:id="rId32"/>
    <p:sldId id="319" r:id="rId33"/>
    <p:sldId id="328" r:id="rId34"/>
    <p:sldId id="331" r:id="rId35"/>
    <p:sldId id="333" r:id="rId36"/>
    <p:sldId id="341" r:id="rId37"/>
    <p:sldId id="344" r:id="rId38"/>
    <p:sldId id="310" r:id="rId39"/>
    <p:sldId id="327" r:id="rId4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07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8BBD562-9505-41FF-8AF1-70C986984B52}" type="datetimeFigureOut">
              <a:rPr lang="fr-FR" smtClean="0"/>
              <a:t>24/11/2017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1D9CEE3-5266-45C6-AFC1-EF97564B407A}" type="slidenum">
              <a:rPr lang="fr-FR" smtClean="0"/>
              <a:t>‹N°›</a:t>
            </a:fld>
            <a:endParaRPr lang="fr-FR"/>
          </a:p>
        </p:txBody>
      </p:sp>
    </p:spTree>
    <p:extLst>
      <p:ext uri="{BB962C8B-B14F-4D97-AF65-F5344CB8AC3E}">
        <p14:creationId xmlns:p14="http://schemas.microsoft.com/office/powerpoint/2010/main" val="102785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8BBD562-9505-41FF-8AF1-70C986984B52}" type="datetimeFigureOut">
              <a:rPr lang="fr-FR" smtClean="0"/>
              <a:t>24/11/2017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1D9CEE3-5266-45C6-AFC1-EF97564B407A}" type="slidenum">
              <a:rPr lang="fr-FR" smtClean="0"/>
              <a:t>‹N°›</a:t>
            </a:fld>
            <a:endParaRPr lang="fr-FR"/>
          </a:p>
        </p:txBody>
      </p:sp>
    </p:spTree>
    <p:extLst>
      <p:ext uri="{BB962C8B-B14F-4D97-AF65-F5344CB8AC3E}">
        <p14:creationId xmlns:p14="http://schemas.microsoft.com/office/powerpoint/2010/main" val="1065340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8BBD562-9505-41FF-8AF1-70C986984B52}" type="datetimeFigureOut">
              <a:rPr lang="fr-FR" smtClean="0"/>
              <a:t>24/11/2017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1D9CEE3-5266-45C6-AFC1-EF97564B407A}" type="slidenum">
              <a:rPr lang="fr-FR" smtClean="0"/>
              <a:t>‹N°›</a:t>
            </a:fld>
            <a:endParaRPr lang="fr-FR"/>
          </a:p>
        </p:txBody>
      </p:sp>
    </p:spTree>
    <p:extLst>
      <p:ext uri="{BB962C8B-B14F-4D97-AF65-F5344CB8AC3E}">
        <p14:creationId xmlns:p14="http://schemas.microsoft.com/office/powerpoint/2010/main" val="77156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8BBD562-9505-41FF-8AF1-70C986984B52}" type="datetimeFigureOut">
              <a:rPr lang="fr-FR" smtClean="0"/>
              <a:t>24/11/2017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1D9CEE3-5266-45C6-AFC1-EF97564B407A}" type="slidenum">
              <a:rPr lang="fr-FR" smtClean="0"/>
              <a:t>‹N°›</a:t>
            </a:fld>
            <a:endParaRPr lang="fr-FR"/>
          </a:p>
        </p:txBody>
      </p:sp>
    </p:spTree>
    <p:extLst>
      <p:ext uri="{BB962C8B-B14F-4D97-AF65-F5344CB8AC3E}">
        <p14:creationId xmlns:p14="http://schemas.microsoft.com/office/powerpoint/2010/main" val="3087227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8BBD562-9505-41FF-8AF1-70C986984B52}" type="datetimeFigureOut">
              <a:rPr lang="fr-FR" smtClean="0"/>
              <a:t>24/11/2017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1D9CEE3-5266-45C6-AFC1-EF97564B407A}" type="slidenum">
              <a:rPr lang="fr-FR" smtClean="0"/>
              <a:t>‹N°›</a:t>
            </a:fld>
            <a:endParaRPr lang="fr-FR"/>
          </a:p>
        </p:txBody>
      </p:sp>
    </p:spTree>
    <p:extLst>
      <p:ext uri="{BB962C8B-B14F-4D97-AF65-F5344CB8AC3E}">
        <p14:creationId xmlns:p14="http://schemas.microsoft.com/office/powerpoint/2010/main" val="1220354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8BBD562-9505-41FF-8AF1-70C986984B52}" type="datetimeFigureOut">
              <a:rPr lang="fr-FR" smtClean="0"/>
              <a:t>24/11/2017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1D9CEE3-5266-45C6-AFC1-EF97564B407A}" type="slidenum">
              <a:rPr lang="fr-FR" smtClean="0"/>
              <a:t>‹N°›</a:t>
            </a:fld>
            <a:endParaRPr lang="fr-FR"/>
          </a:p>
        </p:txBody>
      </p:sp>
    </p:spTree>
    <p:extLst>
      <p:ext uri="{BB962C8B-B14F-4D97-AF65-F5344CB8AC3E}">
        <p14:creationId xmlns:p14="http://schemas.microsoft.com/office/powerpoint/2010/main" val="1417821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8BBD562-9505-41FF-8AF1-70C986984B52}" type="datetimeFigureOut">
              <a:rPr lang="fr-FR" smtClean="0"/>
              <a:t>24/11/2017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1D9CEE3-5266-45C6-AFC1-EF97564B407A}" type="slidenum">
              <a:rPr lang="fr-FR" smtClean="0"/>
              <a:t>‹N°›</a:t>
            </a:fld>
            <a:endParaRPr lang="fr-FR"/>
          </a:p>
        </p:txBody>
      </p:sp>
    </p:spTree>
    <p:extLst>
      <p:ext uri="{BB962C8B-B14F-4D97-AF65-F5344CB8AC3E}">
        <p14:creationId xmlns:p14="http://schemas.microsoft.com/office/powerpoint/2010/main" val="3332830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8BBD562-9505-41FF-8AF1-70C986984B52}" type="datetimeFigureOut">
              <a:rPr lang="fr-FR" smtClean="0"/>
              <a:t>24/11/2017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1D9CEE3-5266-45C6-AFC1-EF97564B407A}" type="slidenum">
              <a:rPr lang="fr-FR" smtClean="0"/>
              <a:t>‹N°›</a:t>
            </a:fld>
            <a:endParaRPr lang="fr-FR"/>
          </a:p>
        </p:txBody>
      </p:sp>
    </p:spTree>
    <p:extLst>
      <p:ext uri="{BB962C8B-B14F-4D97-AF65-F5344CB8AC3E}">
        <p14:creationId xmlns:p14="http://schemas.microsoft.com/office/powerpoint/2010/main" val="245741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8BBD562-9505-41FF-8AF1-70C986984B52}" type="datetimeFigureOut">
              <a:rPr lang="fr-FR" smtClean="0"/>
              <a:t>24/11/2017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1D9CEE3-5266-45C6-AFC1-EF97564B407A}" type="slidenum">
              <a:rPr lang="fr-FR" smtClean="0"/>
              <a:t>‹N°›</a:t>
            </a:fld>
            <a:endParaRPr lang="fr-FR"/>
          </a:p>
        </p:txBody>
      </p:sp>
    </p:spTree>
    <p:extLst>
      <p:ext uri="{BB962C8B-B14F-4D97-AF65-F5344CB8AC3E}">
        <p14:creationId xmlns:p14="http://schemas.microsoft.com/office/powerpoint/2010/main" val="2334568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8BBD562-9505-41FF-8AF1-70C986984B52}" type="datetimeFigureOut">
              <a:rPr lang="fr-FR" smtClean="0"/>
              <a:t>24/11/2017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1D9CEE3-5266-45C6-AFC1-EF97564B407A}" type="slidenum">
              <a:rPr lang="fr-FR" smtClean="0"/>
              <a:t>‹N°›</a:t>
            </a:fld>
            <a:endParaRPr lang="fr-FR"/>
          </a:p>
        </p:txBody>
      </p:sp>
    </p:spTree>
    <p:extLst>
      <p:ext uri="{BB962C8B-B14F-4D97-AF65-F5344CB8AC3E}">
        <p14:creationId xmlns:p14="http://schemas.microsoft.com/office/powerpoint/2010/main" val="2624287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8BBD562-9505-41FF-8AF1-70C986984B52}" type="datetimeFigureOut">
              <a:rPr lang="fr-FR" smtClean="0"/>
              <a:t>24/11/2017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1D9CEE3-5266-45C6-AFC1-EF97564B407A}" type="slidenum">
              <a:rPr lang="fr-FR" smtClean="0"/>
              <a:t>‹N°›</a:t>
            </a:fld>
            <a:endParaRPr lang="fr-FR"/>
          </a:p>
        </p:txBody>
      </p:sp>
    </p:spTree>
    <p:extLst>
      <p:ext uri="{BB962C8B-B14F-4D97-AF65-F5344CB8AC3E}">
        <p14:creationId xmlns:p14="http://schemas.microsoft.com/office/powerpoint/2010/main" val="2903766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BBD562-9505-41FF-8AF1-70C986984B52}" type="datetimeFigureOut">
              <a:rPr lang="fr-FR" smtClean="0"/>
              <a:t>24/11/2017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9CEE3-5266-45C6-AFC1-EF97564B407A}" type="slidenum">
              <a:rPr lang="fr-FR" smtClean="0"/>
              <a:t>‹N°›</a:t>
            </a:fld>
            <a:endParaRPr lang="fr-FR"/>
          </a:p>
        </p:txBody>
      </p:sp>
    </p:spTree>
    <p:extLst>
      <p:ext uri="{BB962C8B-B14F-4D97-AF65-F5344CB8AC3E}">
        <p14:creationId xmlns:p14="http://schemas.microsoft.com/office/powerpoint/2010/main" val="2607175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412776"/>
            <a:ext cx="7772400" cy="2952328"/>
          </a:xfrm>
        </p:spPr>
        <p:txBody>
          <a:bodyPr>
            <a:normAutofit fontScale="90000"/>
          </a:bodyPr>
          <a:lstStyle/>
          <a:p>
            <a:r>
              <a:rPr lang="fr-CI" dirty="0" smtClean="0"/>
              <a:t/>
            </a:r>
            <a:br>
              <a:rPr lang="fr-CI" dirty="0" smtClean="0"/>
            </a:br>
            <a:r>
              <a:rPr lang="fr-CI" dirty="0" smtClean="0"/>
              <a:t>Mission d’observation des pratiques </a:t>
            </a:r>
            <a:r>
              <a:rPr lang="fr-CI" dirty="0"/>
              <a:t>pédagogiques dans le Programme </a:t>
            </a:r>
            <a:r>
              <a:rPr lang="fr-CI" i="1" dirty="0" smtClean="0"/>
              <a:t>PEC</a:t>
            </a:r>
            <a:r>
              <a:rPr lang="fr-CI" dirty="0" smtClean="0"/>
              <a:t> </a:t>
            </a:r>
            <a:r>
              <a:rPr lang="fr-CI" dirty="0" smtClean="0"/>
              <a:t>en Inde</a:t>
            </a:r>
            <a:br>
              <a:rPr lang="fr-CI" dirty="0" smtClean="0"/>
            </a:br>
            <a:r>
              <a:rPr lang="fr-CI" dirty="0" smtClean="0"/>
              <a:t>du 28 octobre au 05 novembre 2017</a:t>
            </a:r>
            <a:br>
              <a:rPr lang="fr-CI" dirty="0" smtClean="0"/>
            </a:br>
            <a:endParaRPr lang="fr-FR" dirty="0"/>
          </a:p>
        </p:txBody>
      </p:sp>
      <p:sp>
        <p:nvSpPr>
          <p:cNvPr id="3" name="Sous-titre 2"/>
          <p:cNvSpPr>
            <a:spLocks noGrp="1"/>
          </p:cNvSpPr>
          <p:nvPr>
            <p:ph type="subTitle" idx="1"/>
          </p:nvPr>
        </p:nvSpPr>
        <p:spPr>
          <a:xfrm>
            <a:off x="395536" y="5085184"/>
            <a:ext cx="8136904" cy="648072"/>
          </a:xfrm>
        </p:spPr>
        <p:txBody>
          <a:bodyPr>
            <a:normAutofit/>
          </a:bodyPr>
          <a:lstStyle/>
          <a:p>
            <a:endParaRPr lang="fr-FR" sz="2600" dirty="0"/>
          </a:p>
        </p:txBody>
      </p:sp>
    </p:spTree>
    <p:extLst>
      <p:ext uri="{BB962C8B-B14F-4D97-AF65-F5344CB8AC3E}">
        <p14:creationId xmlns:p14="http://schemas.microsoft.com/office/powerpoint/2010/main" val="3692411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8680"/>
            <a:ext cx="8229600" cy="648072"/>
          </a:xfrm>
        </p:spPr>
        <p:txBody>
          <a:bodyPr>
            <a:normAutofit fontScale="90000"/>
          </a:bodyPr>
          <a:lstStyle/>
          <a:p>
            <a:r>
              <a:rPr lang="fr-CI" b="1" dirty="0" smtClean="0"/>
              <a:t/>
            </a:r>
            <a:br>
              <a:rPr lang="fr-CI" b="1" dirty="0" smtClean="0"/>
            </a:br>
            <a:r>
              <a:rPr lang="fr-CI" sz="4000" b="1" dirty="0" smtClean="0"/>
              <a:t>Intérêt </a:t>
            </a:r>
            <a:r>
              <a:rPr lang="fr-CI" sz="4000" b="1" dirty="0"/>
              <a:t>Pédagogique</a:t>
            </a:r>
            <a:r>
              <a:rPr lang="fr-CI" b="1" dirty="0"/>
              <a:t/>
            </a:r>
            <a:br>
              <a:rPr lang="fr-CI" b="1" dirty="0"/>
            </a:br>
            <a:endParaRPr lang="fr-FR" dirty="0"/>
          </a:p>
        </p:txBody>
      </p:sp>
      <p:sp>
        <p:nvSpPr>
          <p:cNvPr id="3" name="Espace réservé du contenu 2"/>
          <p:cNvSpPr>
            <a:spLocks noGrp="1"/>
          </p:cNvSpPr>
          <p:nvPr>
            <p:ph idx="1"/>
          </p:nvPr>
        </p:nvSpPr>
        <p:spPr>
          <a:xfrm>
            <a:off x="457200" y="1484784"/>
            <a:ext cx="8229600" cy="4464496"/>
          </a:xfrm>
        </p:spPr>
        <p:txBody>
          <a:bodyPr>
            <a:noAutofit/>
          </a:bodyPr>
          <a:lstStyle/>
          <a:p>
            <a:pPr>
              <a:buFont typeface="Wingdings" panose="05000000000000000000" pitchFamily="2" charset="2"/>
              <a:buChar char="§"/>
            </a:pPr>
            <a:r>
              <a:rPr lang="fr-CI" sz="2800" dirty="0" smtClean="0"/>
              <a:t>On peut mener cette activité dans l’étude des petits nombres au CP et aussi des grands nombres du CE au CM</a:t>
            </a:r>
          </a:p>
          <a:p>
            <a:pPr>
              <a:buFont typeface="Wingdings" panose="05000000000000000000" pitchFamily="2" charset="2"/>
              <a:buChar char="§"/>
            </a:pPr>
            <a:r>
              <a:rPr lang="fr-CI" sz="2800" dirty="0" smtClean="0"/>
              <a:t>L’enfant lit le nombre</a:t>
            </a:r>
          </a:p>
          <a:p>
            <a:pPr>
              <a:buFont typeface="Wingdings" panose="05000000000000000000" pitchFamily="2" charset="2"/>
              <a:buChar char="§"/>
            </a:pPr>
            <a:r>
              <a:rPr lang="fr-CI" sz="2800" dirty="0" smtClean="0"/>
              <a:t>L’enfant identifie l’écriture en chiffre du nombre</a:t>
            </a:r>
          </a:p>
          <a:p>
            <a:pPr>
              <a:buFont typeface="Wingdings" panose="05000000000000000000" pitchFamily="2" charset="2"/>
              <a:buChar char="§"/>
            </a:pPr>
            <a:r>
              <a:rPr lang="fr-CI" sz="2800" dirty="0" smtClean="0"/>
              <a:t>L’enfant associe le nom du nombre à son écriture en chiffres. </a:t>
            </a:r>
          </a:p>
          <a:p>
            <a:pPr>
              <a:buFont typeface="Wingdings" panose="05000000000000000000" pitchFamily="2" charset="2"/>
              <a:buChar char="§"/>
            </a:pPr>
            <a:r>
              <a:rPr lang="fr-CI" sz="2800" dirty="0" smtClean="0"/>
              <a:t>L’enfant s’approprie le contexte du nombre en toute gaité</a:t>
            </a:r>
            <a:endParaRPr lang="fr-FR" sz="2800" dirty="0"/>
          </a:p>
        </p:txBody>
      </p:sp>
    </p:spTree>
    <p:extLst>
      <p:ext uri="{BB962C8B-B14F-4D97-AF65-F5344CB8AC3E}">
        <p14:creationId xmlns:p14="http://schemas.microsoft.com/office/powerpoint/2010/main" val="4091385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r>
              <a:rPr lang="fr-CI" sz="3200" b="1" dirty="0" smtClean="0"/>
              <a:t>Lecture du nombre sur le tableau des nombres</a:t>
            </a:r>
            <a:endParaRPr lang="fr-FR" sz="3200" b="1"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125538"/>
            <a:ext cx="7632848" cy="5000625"/>
          </a:xfrm>
        </p:spPr>
      </p:pic>
    </p:spTree>
    <p:extLst>
      <p:ext uri="{BB962C8B-B14F-4D97-AF65-F5344CB8AC3E}">
        <p14:creationId xmlns:p14="http://schemas.microsoft.com/office/powerpoint/2010/main" val="2536220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Autofit/>
          </a:bodyPr>
          <a:lstStyle/>
          <a:p>
            <a:r>
              <a:rPr lang="fr-CI" sz="2800" b="1" dirty="0"/>
              <a:t>Apports des activités et stratégies nouvelles</a:t>
            </a:r>
            <a:endParaRPr lang="fr-FR" sz="2800" dirty="0"/>
          </a:p>
        </p:txBody>
      </p:sp>
      <p:sp>
        <p:nvSpPr>
          <p:cNvPr id="3" name="Espace réservé du contenu 2"/>
          <p:cNvSpPr>
            <a:spLocks noGrp="1"/>
          </p:cNvSpPr>
          <p:nvPr>
            <p:ph idx="1"/>
          </p:nvPr>
        </p:nvSpPr>
        <p:spPr>
          <a:xfrm>
            <a:off x="457200" y="980728"/>
            <a:ext cx="8229600" cy="5145435"/>
          </a:xfrm>
        </p:spPr>
        <p:txBody>
          <a:bodyPr/>
          <a:lstStyle/>
          <a:p>
            <a:pPr marL="0" indent="0">
              <a:buNone/>
            </a:pPr>
            <a:r>
              <a:rPr lang="fr-CI" sz="2800" b="1" dirty="0" smtClean="0"/>
              <a:t>Activités d’identification et de lecture des nombres à deux chiffres avec le numéraire.</a:t>
            </a:r>
          </a:p>
          <a:p>
            <a:pPr marL="0" indent="0">
              <a:buNone/>
            </a:pPr>
            <a:endParaRPr lang="fr-FR" b="1"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988840"/>
            <a:ext cx="7560840" cy="4176464"/>
          </a:xfrm>
          <a:prstGeom prst="rect">
            <a:avLst/>
          </a:prstGeom>
        </p:spPr>
      </p:pic>
    </p:spTree>
    <p:extLst>
      <p:ext uri="{BB962C8B-B14F-4D97-AF65-F5344CB8AC3E}">
        <p14:creationId xmlns:p14="http://schemas.microsoft.com/office/powerpoint/2010/main" val="14800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rmAutofit fontScale="90000"/>
          </a:bodyPr>
          <a:lstStyle/>
          <a:p>
            <a:endParaRPr lang="fr-FR" dirty="0"/>
          </a:p>
        </p:txBody>
      </p:sp>
      <p:sp>
        <p:nvSpPr>
          <p:cNvPr id="3" name="Espace réservé du contenu 2"/>
          <p:cNvSpPr>
            <a:spLocks noGrp="1"/>
          </p:cNvSpPr>
          <p:nvPr>
            <p:ph idx="1"/>
          </p:nvPr>
        </p:nvSpPr>
        <p:spPr>
          <a:xfrm>
            <a:off x="457200" y="1628801"/>
            <a:ext cx="8229600" cy="4104456"/>
          </a:xfrm>
        </p:spPr>
        <p:txBody>
          <a:bodyPr>
            <a:normAutofit/>
          </a:bodyPr>
          <a:lstStyle/>
          <a:p>
            <a:pPr marL="0" indent="0">
              <a:buNone/>
            </a:pPr>
            <a:r>
              <a:rPr lang="fr-CI" dirty="0" smtClean="0"/>
              <a:t>Ce numéraire conçu avec du papier, un marqueur et une agrafeuse permet aux enfants d’écrire les nombres de 0 à 1OO à travers des activités de jeux.</a:t>
            </a:r>
          </a:p>
          <a:p>
            <a:pPr marL="0" indent="0">
              <a:buNone/>
            </a:pPr>
            <a:r>
              <a:rPr lang="fr-CI" dirty="0"/>
              <a:t>Les mêmes activités menées avec les nombres de 0 à 100 au CP, peuvent être menés avec les nombres de 0 à 1000 au CE</a:t>
            </a:r>
            <a:endParaRPr lang="fr-FR" dirty="0"/>
          </a:p>
          <a:p>
            <a:pPr marL="0" indent="0">
              <a:buNone/>
            </a:pPr>
            <a:endParaRPr lang="fr-CI" dirty="0" smtClean="0"/>
          </a:p>
        </p:txBody>
      </p:sp>
    </p:spTree>
    <p:extLst>
      <p:ext uri="{BB962C8B-B14F-4D97-AF65-F5344CB8AC3E}">
        <p14:creationId xmlns:p14="http://schemas.microsoft.com/office/powerpoint/2010/main" val="68133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r>
              <a:rPr lang="fr-CI" sz="3200" b="1" dirty="0"/>
              <a:t>Apports des activités et stratégies nouvelles</a:t>
            </a:r>
            <a:endParaRPr lang="fr-FR" sz="3200" dirty="0"/>
          </a:p>
        </p:txBody>
      </p:sp>
      <p:sp>
        <p:nvSpPr>
          <p:cNvPr id="3" name="Espace réservé du contenu 2"/>
          <p:cNvSpPr>
            <a:spLocks noGrp="1"/>
          </p:cNvSpPr>
          <p:nvPr>
            <p:ph idx="1"/>
          </p:nvPr>
        </p:nvSpPr>
        <p:spPr>
          <a:xfrm>
            <a:off x="457200" y="1052736"/>
            <a:ext cx="8229600" cy="5073427"/>
          </a:xfrm>
        </p:spPr>
        <p:txBody>
          <a:bodyPr/>
          <a:lstStyle/>
          <a:p>
            <a:pPr marL="0" indent="0">
              <a:buNone/>
            </a:pPr>
            <a:r>
              <a:rPr lang="fr-CI" sz="2800" b="1" dirty="0"/>
              <a:t>Activités d’écriture et de lecture des nombres </a:t>
            </a:r>
            <a:r>
              <a:rPr lang="fr-CI" sz="2800" b="1" dirty="0" smtClean="0"/>
              <a:t>à trois chiffres avec </a:t>
            </a:r>
            <a:r>
              <a:rPr lang="fr-CI" sz="2800" b="1" dirty="0"/>
              <a:t>le numéraire.</a:t>
            </a:r>
          </a:p>
          <a:p>
            <a:pPr marL="0" indent="0">
              <a:buNone/>
            </a:pP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916832"/>
            <a:ext cx="7848872" cy="4104456"/>
          </a:xfrm>
          <a:prstGeom prst="rect">
            <a:avLst/>
          </a:prstGeom>
        </p:spPr>
      </p:pic>
    </p:spTree>
    <p:extLst>
      <p:ext uri="{BB962C8B-B14F-4D97-AF65-F5344CB8AC3E}">
        <p14:creationId xmlns:p14="http://schemas.microsoft.com/office/powerpoint/2010/main" val="493220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fontScale="90000"/>
          </a:bodyPr>
          <a:lstStyle/>
          <a:p>
            <a:r>
              <a:rPr lang="fr-CI" b="1" dirty="0"/>
              <a:t>Intérêt Pédagogique</a:t>
            </a:r>
            <a:endParaRPr lang="fr-FR" dirty="0"/>
          </a:p>
        </p:txBody>
      </p:sp>
      <p:sp>
        <p:nvSpPr>
          <p:cNvPr id="3" name="Espace réservé du contenu 2"/>
          <p:cNvSpPr>
            <a:spLocks noGrp="1"/>
          </p:cNvSpPr>
          <p:nvPr>
            <p:ph idx="1"/>
          </p:nvPr>
        </p:nvSpPr>
        <p:spPr>
          <a:xfrm>
            <a:off x="457200" y="1124744"/>
            <a:ext cx="8229600" cy="5001419"/>
          </a:xfrm>
        </p:spPr>
        <p:txBody>
          <a:bodyPr>
            <a:normAutofit/>
          </a:bodyPr>
          <a:lstStyle/>
          <a:p>
            <a:pPr>
              <a:buFont typeface="Wingdings" panose="05000000000000000000" pitchFamily="2" charset="2"/>
              <a:buChar char="§"/>
            </a:pPr>
            <a:r>
              <a:rPr lang="fr-CI" dirty="0"/>
              <a:t>On peut mener ces activités de renforcement des acquis dans l’étude des nombres de 0 à 20 au CP1 et de 20 à 100 au CP 2 </a:t>
            </a:r>
          </a:p>
          <a:p>
            <a:pPr>
              <a:buFont typeface="Wingdings" panose="05000000000000000000" pitchFamily="2" charset="2"/>
              <a:buChar char="§"/>
            </a:pPr>
            <a:r>
              <a:rPr lang="fr-CI" dirty="0"/>
              <a:t>L’enfant identifie le </a:t>
            </a:r>
            <a:r>
              <a:rPr lang="fr-CI" dirty="0" smtClean="0"/>
              <a:t>nombre</a:t>
            </a:r>
          </a:p>
          <a:p>
            <a:pPr>
              <a:buFont typeface="Wingdings" panose="05000000000000000000" pitchFamily="2" charset="2"/>
              <a:buChar char="§"/>
            </a:pPr>
            <a:r>
              <a:rPr lang="fr-CI" dirty="0" smtClean="0"/>
              <a:t>L’enfant écrit le nombre en tenant compte des cases des centaines, dizaines et unités</a:t>
            </a:r>
          </a:p>
          <a:p>
            <a:pPr>
              <a:buFont typeface="Wingdings" panose="05000000000000000000" pitchFamily="2" charset="2"/>
              <a:buChar char="§"/>
            </a:pPr>
            <a:r>
              <a:rPr lang="fr-CI" dirty="0" smtClean="0"/>
              <a:t>L’enfant </a:t>
            </a:r>
            <a:r>
              <a:rPr lang="fr-CI" dirty="0"/>
              <a:t>lit un nombre </a:t>
            </a:r>
            <a:endParaRPr lang="fr-CI" dirty="0" smtClean="0"/>
          </a:p>
          <a:p>
            <a:pPr>
              <a:buFont typeface="Wingdings" panose="05000000000000000000" pitchFamily="2" charset="2"/>
              <a:buChar char="§"/>
            </a:pPr>
            <a:r>
              <a:rPr lang="fr-CI" dirty="0" smtClean="0"/>
              <a:t>L’enfant associe </a:t>
            </a:r>
            <a:r>
              <a:rPr lang="fr-CI" dirty="0"/>
              <a:t>le </a:t>
            </a:r>
            <a:r>
              <a:rPr lang="fr-CI" dirty="0" smtClean="0"/>
              <a:t>son à l’écriture dans un cadre de jeu sans contrainte</a:t>
            </a:r>
            <a:endParaRPr lang="fr-FR" dirty="0"/>
          </a:p>
        </p:txBody>
      </p:sp>
    </p:spTree>
    <p:extLst>
      <p:ext uri="{BB962C8B-B14F-4D97-AF65-F5344CB8AC3E}">
        <p14:creationId xmlns:p14="http://schemas.microsoft.com/office/powerpoint/2010/main" val="3150611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fontScale="90000"/>
          </a:bodyPr>
          <a:lstStyle/>
          <a:p>
            <a:r>
              <a:rPr lang="fr-CI" b="1" dirty="0" smtClean="0"/>
              <a:t>Ecriture des grands nombres</a:t>
            </a:r>
            <a:endParaRPr lang="fr-FR" b="1" dirty="0"/>
          </a:p>
        </p:txBody>
      </p:sp>
      <p:sp>
        <p:nvSpPr>
          <p:cNvPr id="3" name="Espace réservé du contenu 2"/>
          <p:cNvSpPr>
            <a:spLocks noGrp="1"/>
          </p:cNvSpPr>
          <p:nvPr>
            <p:ph idx="1"/>
          </p:nvPr>
        </p:nvSpPr>
        <p:spPr>
          <a:xfrm>
            <a:off x="457200" y="1556792"/>
            <a:ext cx="8229600" cy="3960440"/>
          </a:xfrm>
        </p:spPr>
        <p:txBody>
          <a:bodyPr>
            <a:normAutofit lnSpcReduction="10000"/>
          </a:bodyPr>
          <a:lstStyle/>
          <a:p>
            <a:pPr marL="0" indent="0">
              <a:buNone/>
            </a:pPr>
            <a:r>
              <a:rPr lang="fr-CI" dirty="0" smtClean="0"/>
              <a:t>Au CM l’enfant sera amener à se familiariser avec l’étude des nombres de 0 à 1 000 000 000, c’est dire les grands nombres. Les activités d’acquisition et de renforcement s’avèrent insuffisantes. Cette appropriation doit être soutenue par d’autres activités à caractères ludiques  pour permettre aux enfants d’apprendre en jouant. </a:t>
            </a:r>
            <a:endParaRPr lang="fr-FR" dirty="0"/>
          </a:p>
        </p:txBody>
      </p:sp>
    </p:spTree>
    <p:extLst>
      <p:ext uri="{BB962C8B-B14F-4D97-AF65-F5344CB8AC3E}">
        <p14:creationId xmlns:p14="http://schemas.microsoft.com/office/powerpoint/2010/main" val="520469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Autofit/>
          </a:bodyPr>
          <a:lstStyle/>
          <a:p>
            <a:r>
              <a:rPr lang="fr-CI" sz="3200" b="1" dirty="0" smtClean="0"/>
              <a:t>Matériel utilisé pour écrire les </a:t>
            </a:r>
            <a:r>
              <a:rPr lang="fr-CI" sz="3200" b="1" dirty="0"/>
              <a:t>grands nombres</a:t>
            </a:r>
            <a:endParaRPr lang="fr-FR" sz="32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836712"/>
            <a:ext cx="8208913" cy="5289451"/>
          </a:xfrm>
        </p:spPr>
      </p:pic>
    </p:spTree>
    <p:extLst>
      <p:ext uri="{BB962C8B-B14F-4D97-AF65-F5344CB8AC3E}">
        <p14:creationId xmlns:p14="http://schemas.microsoft.com/office/powerpoint/2010/main" val="2247942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rmAutofit fontScale="90000"/>
          </a:bodyPr>
          <a:lstStyle/>
          <a:p>
            <a:endParaRPr lang="fr-FR" dirty="0"/>
          </a:p>
        </p:txBody>
      </p:sp>
      <p:sp>
        <p:nvSpPr>
          <p:cNvPr id="3" name="Espace réservé du contenu 2"/>
          <p:cNvSpPr>
            <a:spLocks noGrp="1"/>
          </p:cNvSpPr>
          <p:nvPr>
            <p:ph idx="1"/>
          </p:nvPr>
        </p:nvSpPr>
        <p:spPr>
          <a:xfrm>
            <a:off x="457200" y="1052736"/>
            <a:ext cx="8229600" cy="5073427"/>
          </a:xfrm>
        </p:spPr>
        <p:txBody>
          <a:bodyPr/>
          <a:lstStyle/>
          <a:p>
            <a:pPr marL="0" indent="0">
              <a:buNone/>
            </a:pPr>
            <a:r>
              <a:rPr lang="fr-CI" dirty="0" smtClean="0"/>
              <a:t>Le maître demande aux enfants d’écrire le nombre 651 843 par exemple.</a:t>
            </a:r>
          </a:p>
          <a:p>
            <a:pPr marL="0" indent="0">
              <a:buNone/>
            </a:pPr>
            <a:r>
              <a:rPr lang="fr-CI" dirty="0" smtClean="0"/>
              <a:t>L’apprenant superpose les planches et écrit le nombre.</a:t>
            </a:r>
          </a:p>
          <a:p>
            <a:pPr marL="0" indent="0">
              <a:buNone/>
            </a:pP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4194354038"/>
              </p:ext>
            </p:extLst>
          </p:nvPr>
        </p:nvGraphicFramePr>
        <p:xfrm>
          <a:off x="1475656" y="3573016"/>
          <a:ext cx="6096000" cy="2225040"/>
        </p:xfrm>
        <a:graphic>
          <a:graphicData uri="http://schemas.openxmlformats.org/drawingml/2006/table">
            <a:tbl>
              <a:tblPr firstRow="1" bandRow="1">
                <a:tableStyleId>{5C22544A-7EE6-4342-B048-85BDC9FD1C3A}</a:tableStyleId>
              </a:tblPr>
              <a:tblGrid>
                <a:gridCol w="1016000"/>
                <a:gridCol w="1016000"/>
                <a:gridCol w="1016000"/>
                <a:gridCol w="1016000"/>
                <a:gridCol w="1016000"/>
                <a:gridCol w="1016000"/>
              </a:tblGrid>
              <a:tr h="370840">
                <a:tc>
                  <a:txBody>
                    <a:bodyPr/>
                    <a:lstStyle/>
                    <a:p>
                      <a:pPr algn="ctr"/>
                      <a:r>
                        <a:rPr lang="fr-CI" dirty="0" smtClean="0"/>
                        <a:t>6</a:t>
                      </a:r>
                      <a:endParaRPr lang="fr-FR" dirty="0"/>
                    </a:p>
                  </a:txBody>
                  <a:tcPr/>
                </a:tc>
                <a:tc>
                  <a:txBody>
                    <a:bodyPr/>
                    <a:lstStyle/>
                    <a:p>
                      <a:pPr algn="ctr"/>
                      <a:r>
                        <a:rPr lang="fr-CI" dirty="0" smtClean="0"/>
                        <a:t>0</a:t>
                      </a:r>
                      <a:endParaRPr lang="fr-FR" dirty="0"/>
                    </a:p>
                  </a:txBody>
                  <a:tcPr/>
                </a:tc>
                <a:tc>
                  <a:txBody>
                    <a:bodyPr/>
                    <a:lstStyle/>
                    <a:p>
                      <a:pPr algn="ctr"/>
                      <a:r>
                        <a:rPr lang="fr-CI" dirty="0" smtClean="0"/>
                        <a:t>0</a:t>
                      </a:r>
                      <a:endParaRPr lang="fr-FR" dirty="0"/>
                    </a:p>
                  </a:txBody>
                  <a:tcPr/>
                </a:tc>
                <a:tc>
                  <a:txBody>
                    <a:bodyPr/>
                    <a:lstStyle/>
                    <a:p>
                      <a:pPr algn="ctr"/>
                      <a:r>
                        <a:rPr lang="fr-CI" dirty="0" smtClean="0"/>
                        <a:t>0</a:t>
                      </a:r>
                      <a:endParaRPr lang="fr-FR" dirty="0"/>
                    </a:p>
                  </a:txBody>
                  <a:tcPr/>
                </a:tc>
                <a:tc>
                  <a:txBody>
                    <a:bodyPr/>
                    <a:lstStyle/>
                    <a:p>
                      <a:pPr algn="ctr"/>
                      <a:r>
                        <a:rPr lang="fr-CI" dirty="0" smtClean="0"/>
                        <a:t>0</a:t>
                      </a:r>
                      <a:endParaRPr lang="fr-FR" dirty="0"/>
                    </a:p>
                  </a:txBody>
                  <a:tcPr/>
                </a:tc>
                <a:tc>
                  <a:txBody>
                    <a:bodyPr/>
                    <a:lstStyle/>
                    <a:p>
                      <a:pPr algn="ctr"/>
                      <a:r>
                        <a:rPr lang="fr-CI" dirty="0" smtClean="0"/>
                        <a:t>0</a:t>
                      </a:r>
                      <a:endParaRPr lang="fr-FR" dirty="0"/>
                    </a:p>
                  </a:txBody>
                  <a:tcPr/>
                </a:tc>
              </a:tr>
              <a:tr h="370840">
                <a:tc>
                  <a:txBody>
                    <a:bodyPr/>
                    <a:lstStyle/>
                    <a:p>
                      <a:endParaRPr lang="fr-FR"/>
                    </a:p>
                  </a:txBody>
                  <a:tcPr/>
                </a:tc>
                <a:tc>
                  <a:txBody>
                    <a:bodyPr/>
                    <a:lstStyle/>
                    <a:p>
                      <a:pPr algn="ctr"/>
                      <a:r>
                        <a:rPr lang="fr-CI" dirty="0" smtClean="0"/>
                        <a:t>5</a:t>
                      </a:r>
                      <a:endParaRPr lang="fr-FR" dirty="0"/>
                    </a:p>
                  </a:txBody>
                  <a:tcPr/>
                </a:tc>
                <a:tc>
                  <a:txBody>
                    <a:bodyPr/>
                    <a:lstStyle/>
                    <a:p>
                      <a:pPr algn="ctr"/>
                      <a:r>
                        <a:rPr lang="fr-CI" dirty="0" smtClean="0"/>
                        <a:t>0</a:t>
                      </a:r>
                      <a:endParaRPr lang="fr-FR" dirty="0"/>
                    </a:p>
                  </a:txBody>
                  <a:tcPr/>
                </a:tc>
                <a:tc>
                  <a:txBody>
                    <a:bodyPr/>
                    <a:lstStyle/>
                    <a:p>
                      <a:pPr algn="ctr"/>
                      <a:r>
                        <a:rPr lang="fr-CI" dirty="0" smtClean="0"/>
                        <a:t>0</a:t>
                      </a:r>
                      <a:endParaRPr lang="fr-FR" dirty="0"/>
                    </a:p>
                  </a:txBody>
                  <a:tcPr/>
                </a:tc>
                <a:tc>
                  <a:txBody>
                    <a:bodyPr/>
                    <a:lstStyle/>
                    <a:p>
                      <a:pPr algn="ctr"/>
                      <a:r>
                        <a:rPr lang="fr-CI" dirty="0" smtClean="0"/>
                        <a:t>0</a:t>
                      </a:r>
                      <a:endParaRPr lang="fr-FR" dirty="0"/>
                    </a:p>
                  </a:txBody>
                  <a:tcPr/>
                </a:tc>
                <a:tc>
                  <a:txBody>
                    <a:bodyPr/>
                    <a:lstStyle/>
                    <a:p>
                      <a:pPr algn="ctr"/>
                      <a:r>
                        <a:rPr lang="fr-CI" dirty="0" smtClean="0"/>
                        <a:t>0</a:t>
                      </a:r>
                      <a:endParaRPr lang="fr-FR" dirty="0"/>
                    </a:p>
                  </a:txBody>
                  <a:tcPr/>
                </a:tc>
              </a:tr>
              <a:tr h="370840">
                <a:tc>
                  <a:txBody>
                    <a:bodyPr/>
                    <a:lstStyle/>
                    <a:p>
                      <a:endParaRPr lang="fr-FR" dirty="0"/>
                    </a:p>
                  </a:txBody>
                  <a:tcPr/>
                </a:tc>
                <a:tc>
                  <a:txBody>
                    <a:bodyPr/>
                    <a:lstStyle/>
                    <a:p>
                      <a:endParaRPr lang="fr-FR" dirty="0"/>
                    </a:p>
                  </a:txBody>
                  <a:tcPr/>
                </a:tc>
                <a:tc>
                  <a:txBody>
                    <a:bodyPr/>
                    <a:lstStyle/>
                    <a:p>
                      <a:pPr algn="ctr"/>
                      <a:r>
                        <a:rPr lang="fr-CI" dirty="0" smtClean="0"/>
                        <a:t>1</a:t>
                      </a:r>
                      <a:endParaRPr lang="fr-FR" dirty="0"/>
                    </a:p>
                  </a:txBody>
                  <a:tcPr/>
                </a:tc>
                <a:tc>
                  <a:txBody>
                    <a:bodyPr/>
                    <a:lstStyle/>
                    <a:p>
                      <a:pPr algn="ctr"/>
                      <a:r>
                        <a:rPr lang="fr-CI" dirty="0" smtClean="0"/>
                        <a:t>0</a:t>
                      </a:r>
                      <a:endParaRPr lang="fr-FR" dirty="0"/>
                    </a:p>
                  </a:txBody>
                  <a:tcPr/>
                </a:tc>
                <a:tc>
                  <a:txBody>
                    <a:bodyPr/>
                    <a:lstStyle/>
                    <a:p>
                      <a:pPr algn="ctr"/>
                      <a:r>
                        <a:rPr lang="fr-CI" dirty="0" smtClean="0"/>
                        <a:t>0</a:t>
                      </a:r>
                      <a:endParaRPr lang="fr-FR" dirty="0"/>
                    </a:p>
                  </a:txBody>
                  <a:tcPr/>
                </a:tc>
                <a:tc>
                  <a:txBody>
                    <a:bodyPr/>
                    <a:lstStyle/>
                    <a:p>
                      <a:pPr algn="ctr"/>
                      <a:r>
                        <a:rPr lang="fr-CI" dirty="0" smtClean="0"/>
                        <a:t>0</a:t>
                      </a:r>
                      <a:endParaRPr lang="fr-FR" dirty="0"/>
                    </a:p>
                  </a:txBody>
                  <a:tcPr/>
                </a:tc>
              </a:tr>
              <a:tr h="370840">
                <a:tc>
                  <a:txBody>
                    <a:bodyPr/>
                    <a:lstStyle/>
                    <a:p>
                      <a:endParaRPr lang="fr-FR"/>
                    </a:p>
                  </a:txBody>
                  <a:tcPr/>
                </a:tc>
                <a:tc>
                  <a:txBody>
                    <a:bodyPr/>
                    <a:lstStyle/>
                    <a:p>
                      <a:endParaRPr lang="fr-FR"/>
                    </a:p>
                  </a:txBody>
                  <a:tcPr/>
                </a:tc>
                <a:tc>
                  <a:txBody>
                    <a:bodyPr/>
                    <a:lstStyle/>
                    <a:p>
                      <a:endParaRPr lang="fr-FR"/>
                    </a:p>
                  </a:txBody>
                  <a:tcPr/>
                </a:tc>
                <a:tc>
                  <a:txBody>
                    <a:bodyPr/>
                    <a:lstStyle/>
                    <a:p>
                      <a:pPr algn="ctr"/>
                      <a:r>
                        <a:rPr lang="fr-CI" dirty="0" smtClean="0"/>
                        <a:t>8</a:t>
                      </a:r>
                      <a:endParaRPr lang="fr-FR" dirty="0"/>
                    </a:p>
                  </a:txBody>
                  <a:tcPr/>
                </a:tc>
                <a:tc>
                  <a:txBody>
                    <a:bodyPr/>
                    <a:lstStyle/>
                    <a:p>
                      <a:pPr algn="ctr"/>
                      <a:r>
                        <a:rPr lang="fr-CI" dirty="0" smtClean="0"/>
                        <a:t>0</a:t>
                      </a:r>
                      <a:endParaRPr lang="fr-FR" dirty="0"/>
                    </a:p>
                  </a:txBody>
                  <a:tcPr/>
                </a:tc>
                <a:tc>
                  <a:txBody>
                    <a:bodyPr/>
                    <a:lstStyle/>
                    <a:p>
                      <a:pPr algn="ctr"/>
                      <a:r>
                        <a:rPr lang="fr-CI" dirty="0" smtClean="0"/>
                        <a:t>0</a:t>
                      </a:r>
                      <a:endParaRPr lang="fr-FR" dirty="0"/>
                    </a:p>
                  </a:txBody>
                  <a:tcPr/>
                </a:tc>
              </a:tr>
              <a:tr h="370840">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dirty="0"/>
                    </a:p>
                  </a:txBody>
                  <a:tcPr/>
                </a:tc>
                <a:tc>
                  <a:txBody>
                    <a:bodyPr/>
                    <a:lstStyle/>
                    <a:p>
                      <a:pPr algn="ctr"/>
                      <a:r>
                        <a:rPr lang="fr-CI" dirty="0" smtClean="0"/>
                        <a:t>4</a:t>
                      </a:r>
                      <a:endParaRPr lang="fr-FR" dirty="0"/>
                    </a:p>
                  </a:txBody>
                  <a:tcPr/>
                </a:tc>
                <a:tc>
                  <a:txBody>
                    <a:bodyPr/>
                    <a:lstStyle/>
                    <a:p>
                      <a:pPr algn="ctr"/>
                      <a:r>
                        <a:rPr lang="fr-CI" dirty="0" smtClean="0"/>
                        <a:t>0</a:t>
                      </a:r>
                      <a:endParaRPr lang="fr-FR" dirty="0"/>
                    </a:p>
                  </a:txBody>
                  <a:tcPr/>
                </a:tc>
              </a:tr>
              <a:tr h="370840">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dirty="0"/>
                    </a:p>
                  </a:txBody>
                  <a:tcPr/>
                </a:tc>
                <a:tc>
                  <a:txBody>
                    <a:bodyPr/>
                    <a:lstStyle/>
                    <a:p>
                      <a:pPr algn="ctr"/>
                      <a:endParaRPr lang="fr-FR" dirty="0"/>
                    </a:p>
                  </a:txBody>
                  <a:tcPr/>
                </a:tc>
                <a:tc>
                  <a:txBody>
                    <a:bodyPr/>
                    <a:lstStyle/>
                    <a:p>
                      <a:pPr algn="ctr"/>
                      <a:r>
                        <a:rPr lang="fr-CI" dirty="0" smtClean="0"/>
                        <a:t>3</a:t>
                      </a:r>
                      <a:endParaRPr lang="fr-FR" dirty="0"/>
                    </a:p>
                  </a:txBody>
                  <a:tcPr/>
                </a:tc>
              </a:tr>
            </a:tbl>
          </a:graphicData>
        </a:graphic>
      </p:graphicFrame>
    </p:spTree>
    <p:extLst>
      <p:ext uri="{BB962C8B-B14F-4D97-AF65-F5344CB8AC3E}">
        <p14:creationId xmlns:p14="http://schemas.microsoft.com/office/powerpoint/2010/main" val="2521440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786210"/>
          </a:xfrm>
        </p:spPr>
        <p:txBody>
          <a:bodyPr>
            <a:normAutofit/>
          </a:bodyPr>
          <a:lstStyle/>
          <a:p>
            <a:r>
              <a:rPr lang="fr-CI" dirty="0" smtClean="0"/>
              <a:t>Au bas de la disposition au sol, l’enfant écrit le nombre demandé</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977389972"/>
              </p:ext>
            </p:extLst>
          </p:nvPr>
        </p:nvGraphicFramePr>
        <p:xfrm>
          <a:off x="1187626" y="3861048"/>
          <a:ext cx="6840756" cy="1008112"/>
        </p:xfrm>
        <a:graphic>
          <a:graphicData uri="http://schemas.openxmlformats.org/drawingml/2006/table">
            <a:tbl>
              <a:tblPr firstRow="1" bandRow="1">
                <a:tableStyleId>{5C22544A-7EE6-4342-B048-85BDC9FD1C3A}</a:tableStyleId>
              </a:tblPr>
              <a:tblGrid>
                <a:gridCol w="1140126"/>
                <a:gridCol w="1140126"/>
                <a:gridCol w="1140126"/>
                <a:gridCol w="1140126"/>
                <a:gridCol w="1140126"/>
                <a:gridCol w="1140126"/>
              </a:tblGrid>
              <a:tr h="1008112">
                <a:tc>
                  <a:txBody>
                    <a:bodyPr/>
                    <a:lstStyle/>
                    <a:p>
                      <a:pPr algn="ctr"/>
                      <a:r>
                        <a:rPr lang="fr-CI" sz="4400" dirty="0" smtClean="0"/>
                        <a:t>6</a:t>
                      </a:r>
                      <a:endParaRPr lang="fr-FR" sz="4400" dirty="0"/>
                    </a:p>
                  </a:txBody>
                  <a:tcPr/>
                </a:tc>
                <a:tc>
                  <a:txBody>
                    <a:bodyPr/>
                    <a:lstStyle/>
                    <a:p>
                      <a:pPr algn="ctr"/>
                      <a:r>
                        <a:rPr lang="fr-CI" sz="4400" dirty="0" smtClean="0"/>
                        <a:t>5</a:t>
                      </a:r>
                      <a:endParaRPr lang="fr-FR" sz="4400" dirty="0"/>
                    </a:p>
                  </a:txBody>
                  <a:tcPr/>
                </a:tc>
                <a:tc>
                  <a:txBody>
                    <a:bodyPr/>
                    <a:lstStyle/>
                    <a:p>
                      <a:pPr algn="ctr"/>
                      <a:r>
                        <a:rPr lang="fr-CI" sz="4400" dirty="0" smtClean="0"/>
                        <a:t>1</a:t>
                      </a:r>
                      <a:endParaRPr lang="fr-FR" sz="4400" dirty="0"/>
                    </a:p>
                  </a:txBody>
                  <a:tcPr/>
                </a:tc>
                <a:tc>
                  <a:txBody>
                    <a:bodyPr/>
                    <a:lstStyle/>
                    <a:p>
                      <a:pPr algn="ctr"/>
                      <a:r>
                        <a:rPr lang="fr-CI" sz="4400" dirty="0" smtClean="0"/>
                        <a:t>8</a:t>
                      </a:r>
                      <a:endParaRPr lang="fr-FR" sz="4400" dirty="0"/>
                    </a:p>
                  </a:txBody>
                  <a:tcPr/>
                </a:tc>
                <a:tc>
                  <a:txBody>
                    <a:bodyPr/>
                    <a:lstStyle/>
                    <a:p>
                      <a:pPr algn="ctr"/>
                      <a:r>
                        <a:rPr lang="fr-CI" sz="4400" dirty="0" smtClean="0"/>
                        <a:t>4</a:t>
                      </a:r>
                      <a:endParaRPr lang="fr-FR" sz="4400" dirty="0"/>
                    </a:p>
                  </a:txBody>
                  <a:tcPr/>
                </a:tc>
                <a:tc>
                  <a:txBody>
                    <a:bodyPr/>
                    <a:lstStyle/>
                    <a:p>
                      <a:pPr algn="ctr"/>
                      <a:r>
                        <a:rPr lang="fr-CI" sz="4400" dirty="0" smtClean="0"/>
                        <a:t>3</a:t>
                      </a:r>
                      <a:endParaRPr lang="fr-FR" sz="4400" dirty="0"/>
                    </a:p>
                  </a:txBody>
                  <a:tcPr/>
                </a:tc>
              </a:tr>
            </a:tbl>
          </a:graphicData>
        </a:graphic>
      </p:graphicFrame>
    </p:spTree>
    <p:extLst>
      <p:ext uri="{BB962C8B-B14F-4D97-AF65-F5344CB8AC3E}">
        <p14:creationId xmlns:p14="http://schemas.microsoft.com/office/powerpoint/2010/main" val="2510737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lgn="ctr">
              <a:buNone/>
            </a:pPr>
            <a:r>
              <a:rPr lang="fr-CI" dirty="0"/>
              <a:t>Rapports </a:t>
            </a:r>
            <a:r>
              <a:rPr lang="fr-CI" dirty="0" smtClean="0"/>
              <a:t>sur les </a:t>
            </a:r>
            <a:r>
              <a:rPr lang="fr-CI" dirty="0"/>
              <a:t>pratiques pédagogiques observées dans l’enseignement-apprentissage des mathématiques au </a:t>
            </a:r>
            <a:r>
              <a:rPr lang="fr-CI" dirty="0" smtClean="0"/>
              <a:t>primaire</a:t>
            </a:r>
          </a:p>
          <a:p>
            <a:pPr marL="0" indent="0" algn="ctr">
              <a:buNone/>
            </a:pPr>
            <a:endParaRPr lang="fr-CI" dirty="0"/>
          </a:p>
          <a:p>
            <a:pPr marL="0" indent="0" algn="ctr">
              <a:buNone/>
            </a:pPr>
            <a:r>
              <a:rPr lang="fr-CI" dirty="0"/>
              <a:t>Rapporteur:</a:t>
            </a:r>
          </a:p>
          <a:p>
            <a:pPr marL="0" indent="0" algn="ctr">
              <a:buNone/>
            </a:pPr>
            <a:r>
              <a:rPr lang="fr-CI" b="1" dirty="0"/>
              <a:t>Dally Vincent</a:t>
            </a:r>
            <a:r>
              <a:rPr lang="fr-CI" dirty="0"/>
              <a:t>, Conseiller pédagogique de CAFOP</a:t>
            </a:r>
          </a:p>
          <a:p>
            <a:pPr marL="0" indent="0" algn="ctr">
              <a:buNone/>
            </a:pPr>
            <a:r>
              <a:rPr lang="fr-CI" dirty="0"/>
              <a:t>coordonnateur national de mathématique chargé du primaire et du préscolaire</a:t>
            </a:r>
            <a:endParaRPr lang="fr-FR" dirty="0"/>
          </a:p>
          <a:p>
            <a:pPr marL="0" indent="0">
              <a:buNone/>
            </a:pPr>
            <a:endParaRPr lang="fr-FR" dirty="0"/>
          </a:p>
        </p:txBody>
      </p:sp>
    </p:spTree>
    <p:extLst>
      <p:ext uri="{BB962C8B-B14F-4D97-AF65-F5344CB8AC3E}">
        <p14:creationId xmlns:p14="http://schemas.microsoft.com/office/powerpoint/2010/main" val="2093116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Autofit/>
          </a:bodyPr>
          <a:lstStyle/>
          <a:p>
            <a:r>
              <a:rPr lang="fr-CI" sz="3200" b="1" dirty="0" smtClean="0"/>
              <a:t>Matériel utilisé pour écrire les </a:t>
            </a:r>
            <a:r>
              <a:rPr lang="fr-CI" sz="3200" b="1" dirty="0"/>
              <a:t>grands nombres</a:t>
            </a:r>
            <a:endParaRPr lang="fr-FR" sz="32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836712"/>
            <a:ext cx="8208913" cy="5289451"/>
          </a:xfrm>
        </p:spPr>
      </p:pic>
    </p:spTree>
    <p:extLst>
      <p:ext uri="{BB962C8B-B14F-4D97-AF65-F5344CB8AC3E}">
        <p14:creationId xmlns:p14="http://schemas.microsoft.com/office/powerpoint/2010/main" val="3994286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Autofit/>
          </a:bodyPr>
          <a:lstStyle/>
          <a:p>
            <a:r>
              <a:rPr lang="fr-CI" sz="3600" b="1" dirty="0" smtClean="0"/>
              <a:t>Activités d’écriture des grands nombres</a:t>
            </a:r>
            <a:endParaRPr lang="fr-FR" sz="3600" b="1"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052736"/>
            <a:ext cx="8208911" cy="5073427"/>
          </a:xfrm>
        </p:spPr>
      </p:pic>
    </p:spTree>
    <p:extLst>
      <p:ext uri="{BB962C8B-B14F-4D97-AF65-F5344CB8AC3E}">
        <p14:creationId xmlns:p14="http://schemas.microsoft.com/office/powerpoint/2010/main" val="1207562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fontScale="90000"/>
          </a:bodyPr>
          <a:lstStyle/>
          <a:p>
            <a:r>
              <a:rPr lang="fr-CI" dirty="0" smtClean="0"/>
              <a:t>Ecriture en lettres, écriture en chiffres</a:t>
            </a:r>
            <a:endParaRPr lang="fr-FR" dirty="0"/>
          </a:p>
        </p:txBody>
      </p:sp>
      <p:sp>
        <p:nvSpPr>
          <p:cNvPr id="3" name="Espace réservé du contenu 2"/>
          <p:cNvSpPr>
            <a:spLocks noGrp="1"/>
          </p:cNvSpPr>
          <p:nvPr>
            <p:ph idx="1"/>
          </p:nvPr>
        </p:nvSpPr>
        <p:spPr>
          <a:xfrm>
            <a:off x="457200" y="1844825"/>
            <a:ext cx="8229600" cy="3744416"/>
          </a:xfrm>
        </p:spPr>
        <p:txBody>
          <a:bodyPr/>
          <a:lstStyle/>
          <a:p>
            <a:pPr marL="0" indent="0">
              <a:buNone/>
            </a:pPr>
            <a:r>
              <a:rPr lang="fr-CI" dirty="0" smtClean="0"/>
              <a:t>Au cours des apprentissages des nombres à l’école primaire les enfants écrivent les nombres aussi bien en chiffres qu’en lettres. Un renforcement pour améliorer les acquis des apprenants au niveau de ces activités est souhaité. Les activités et les stratégies observées en Inde nous donne cette occasion. </a:t>
            </a:r>
            <a:endParaRPr lang="fr-FR" dirty="0"/>
          </a:p>
        </p:txBody>
      </p:sp>
    </p:spTree>
    <p:extLst>
      <p:ext uri="{BB962C8B-B14F-4D97-AF65-F5344CB8AC3E}">
        <p14:creationId xmlns:p14="http://schemas.microsoft.com/office/powerpoint/2010/main" val="872469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Autofit/>
          </a:bodyPr>
          <a:lstStyle/>
          <a:p>
            <a:r>
              <a:rPr lang="fr-CI" sz="3200" b="1" dirty="0"/>
              <a:t>Apports des activités et stratégies nouvelles</a:t>
            </a:r>
            <a:endParaRPr lang="fr-FR" sz="32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196974"/>
            <a:ext cx="7704856" cy="5184353"/>
          </a:xfrm>
        </p:spPr>
      </p:pic>
    </p:spTree>
    <p:extLst>
      <p:ext uri="{BB962C8B-B14F-4D97-AF65-F5344CB8AC3E}">
        <p14:creationId xmlns:p14="http://schemas.microsoft.com/office/powerpoint/2010/main" val="3799132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CI" dirty="0"/>
              <a:t>En situation de classe</a:t>
            </a:r>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052736"/>
            <a:ext cx="8136903" cy="5184576"/>
          </a:xfrm>
        </p:spPr>
      </p:pic>
    </p:spTree>
    <p:extLst>
      <p:ext uri="{BB962C8B-B14F-4D97-AF65-F5344CB8AC3E}">
        <p14:creationId xmlns:p14="http://schemas.microsoft.com/office/powerpoint/2010/main" val="328430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p:spPr>
        <p:txBody>
          <a:bodyPr>
            <a:noAutofit/>
          </a:bodyPr>
          <a:lstStyle/>
          <a:p>
            <a:r>
              <a:rPr lang="fr-CI" sz="3200" b="1" dirty="0"/>
              <a:t>Séance de lecture des nombres dans un tableau de nombres</a:t>
            </a:r>
            <a:endParaRPr lang="fr-FR" sz="3200" b="1"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341438"/>
            <a:ext cx="7920879" cy="4784725"/>
          </a:xfrm>
        </p:spPr>
      </p:pic>
    </p:spTree>
    <p:extLst>
      <p:ext uri="{BB962C8B-B14F-4D97-AF65-F5344CB8AC3E}">
        <p14:creationId xmlns:p14="http://schemas.microsoft.com/office/powerpoint/2010/main" val="1433696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Autofit/>
          </a:bodyPr>
          <a:lstStyle/>
          <a:p>
            <a:r>
              <a:rPr lang="fr-CI" sz="3200" b="1" dirty="0"/>
              <a:t>Intérêt Pédagogique</a:t>
            </a:r>
            <a:endParaRPr lang="fr-FR" sz="3200" dirty="0"/>
          </a:p>
        </p:txBody>
      </p:sp>
      <p:sp>
        <p:nvSpPr>
          <p:cNvPr id="3" name="Espace réservé du contenu 2"/>
          <p:cNvSpPr>
            <a:spLocks noGrp="1"/>
          </p:cNvSpPr>
          <p:nvPr>
            <p:ph idx="1"/>
          </p:nvPr>
        </p:nvSpPr>
        <p:spPr>
          <a:xfrm>
            <a:off x="457200" y="1772817"/>
            <a:ext cx="8229600" cy="4104456"/>
          </a:xfrm>
        </p:spPr>
        <p:txBody>
          <a:bodyPr/>
          <a:lstStyle/>
          <a:p>
            <a:pPr marL="0" indent="0">
              <a:buNone/>
            </a:pPr>
            <a:r>
              <a:rPr lang="fr-CI" dirty="0" smtClean="0"/>
              <a:t>Au cours de ces activités, l’enfant va renforcer sinon affiner ses acquis dans: </a:t>
            </a:r>
          </a:p>
          <a:p>
            <a:pPr>
              <a:buFont typeface="Wingdings" panose="05000000000000000000" pitchFamily="2" charset="2"/>
              <a:buChar char="§"/>
            </a:pPr>
            <a:r>
              <a:rPr lang="fr-CI" dirty="0" smtClean="0"/>
              <a:t>L’écriture en chiffres des nombres</a:t>
            </a:r>
            <a:endParaRPr lang="fr-CI" dirty="0"/>
          </a:p>
          <a:p>
            <a:pPr>
              <a:buFont typeface="Wingdings" panose="05000000000000000000" pitchFamily="2" charset="2"/>
              <a:buChar char="§"/>
            </a:pPr>
            <a:r>
              <a:rPr lang="fr-CI" dirty="0" smtClean="0"/>
              <a:t>L’écriture </a:t>
            </a:r>
            <a:r>
              <a:rPr lang="fr-CI" dirty="0"/>
              <a:t>en </a:t>
            </a:r>
            <a:r>
              <a:rPr lang="fr-CI" dirty="0" smtClean="0"/>
              <a:t>lettres </a:t>
            </a:r>
            <a:r>
              <a:rPr lang="fr-CI" dirty="0"/>
              <a:t>des nombres</a:t>
            </a:r>
          </a:p>
          <a:p>
            <a:pPr>
              <a:buFont typeface="Wingdings" panose="05000000000000000000" pitchFamily="2" charset="2"/>
              <a:buChar char="§"/>
            </a:pPr>
            <a:r>
              <a:rPr lang="fr-CI" dirty="0" smtClean="0"/>
              <a:t>La prononciation des noms des nombres</a:t>
            </a:r>
          </a:p>
          <a:p>
            <a:pPr>
              <a:buFont typeface="Wingdings" panose="05000000000000000000" pitchFamily="2" charset="2"/>
              <a:buChar char="§"/>
            </a:pPr>
            <a:r>
              <a:rPr lang="fr-CI" dirty="0" smtClean="0"/>
              <a:t>La reconnaissance des deux écritures d’un même nombre. </a:t>
            </a:r>
            <a:endParaRPr lang="fr-FR" dirty="0"/>
          </a:p>
        </p:txBody>
      </p:sp>
    </p:spTree>
    <p:extLst>
      <p:ext uri="{BB962C8B-B14F-4D97-AF65-F5344CB8AC3E}">
        <p14:creationId xmlns:p14="http://schemas.microsoft.com/office/powerpoint/2010/main" val="4182551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CI" dirty="0" smtClean="0"/>
              <a:t>En situation de classe</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052513"/>
            <a:ext cx="7848872" cy="5073650"/>
          </a:xfrm>
        </p:spPr>
      </p:pic>
    </p:spTree>
    <p:extLst>
      <p:ext uri="{BB962C8B-B14F-4D97-AF65-F5344CB8AC3E}">
        <p14:creationId xmlns:p14="http://schemas.microsoft.com/office/powerpoint/2010/main" val="487008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fontScale="90000"/>
          </a:bodyPr>
          <a:lstStyle/>
          <a:p>
            <a:r>
              <a:rPr lang="fr-CI" dirty="0" smtClean="0"/>
              <a:t>L’apprentissage de l’addition</a:t>
            </a:r>
            <a:endParaRPr lang="fr-FR" dirty="0"/>
          </a:p>
        </p:txBody>
      </p:sp>
      <p:sp>
        <p:nvSpPr>
          <p:cNvPr id="3" name="Espace réservé du contenu 2"/>
          <p:cNvSpPr>
            <a:spLocks noGrp="1"/>
          </p:cNvSpPr>
          <p:nvPr>
            <p:ph idx="1"/>
          </p:nvPr>
        </p:nvSpPr>
        <p:spPr>
          <a:xfrm>
            <a:off x="457200" y="1124744"/>
            <a:ext cx="8229600" cy="5001419"/>
          </a:xfrm>
        </p:spPr>
        <p:txBody>
          <a:bodyPr/>
          <a:lstStyle/>
          <a:p>
            <a:pPr marL="0" indent="0">
              <a:buNone/>
            </a:pPr>
            <a:r>
              <a:rPr lang="fr-CI" sz="2800" dirty="0" smtClean="0"/>
              <a:t>L’apprentissage de l’addition se fait à l’aide:</a:t>
            </a:r>
          </a:p>
          <a:p>
            <a:pPr marL="0" indent="0">
              <a:buNone/>
            </a:pPr>
            <a:r>
              <a:rPr lang="fr-CI" sz="2800" dirty="0" smtClean="0"/>
              <a:t>-du tableau de numération</a:t>
            </a:r>
          </a:p>
          <a:p>
            <a:pPr marL="0" indent="0">
              <a:buNone/>
            </a:pPr>
            <a:r>
              <a:rPr lang="fr-CI" sz="2800" dirty="0" smtClean="0"/>
              <a:t>Au CP 2</a:t>
            </a:r>
            <a:endParaRPr lang="fr-CI" sz="2800" dirty="0"/>
          </a:p>
          <a:p>
            <a:pPr marL="0" indent="0">
              <a:buNone/>
            </a:pPr>
            <a:endParaRPr lang="fr-CI" dirty="0" smtClean="0"/>
          </a:p>
          <a:p>
            <a:pPr marL="0" indent="0">
              <a:buNone/>
            </a:pPr>
            <a:endParaRPr lang="fr-CI" dirty="0" smtClean="0"/>
          </a:p>
          <a:p>
            <a:pPr marL="0" indent="0">
              <a:buNone/>
            </a:pPr>
            <a:r>
              <a:rPr lang="fr-CI" sz="2800" dirty="0" smtClean="0"/>
              <a:t>Au CE1</a:t>
            </a:r>
          </a:p>
          <a:p>
            <a:pPr marL="0" indent="0">
              <a:buNone/>
            </a:pPr>
            <a:endParaRPr lang="fr-CI" sz="2800" dirty="0" smtClean="0"/>
          </a:p>
        </p:txBody>
      </p:sp>
      <p:graphicFrame>
        <p:nvGraphicFramePr>
          <p:cNvPr id="4" name="Tableau 3"/>
          <p:cNvGraphicFramePr>
            <a:graphicFrameLocks noGrp="1"/>
          </p:cNvGraphicFramePr>
          <p:nvPr>
            <p:extLst>
              <p:ext uri="{D42A27DB-BD31-4B8C-83A1-F6EECF244321}">
                <p14:modId xmlns:p14="http://schemas.microsoft.com/office/powerpoint/2010/main" val="1634532601"/>
              </p:ext>
            </p:extLst>
          </p:nvPr>
        </p:nvGraphicFramePr>
        <p:xfrm>
          <a:off x="2411760" y="2708920"/>
          <a:ext cx="3600400" cy="1080120"/>
        </p:xfrm>
        <a:graphic>
          <a:graphicData uri="http://schemas.openxmlformats.org/drawingml/2006/table">
            <a:tbl>
              <a:tblPr firstRow="1" bandRow="1">
                <a:tableStyleId>{5C22544A-7EE6-4342-B048-85BDC9FD1C3A}</a:tableStyleId>
              </a:tblPr>
              <a:tblGrid>
                <a:gridCol w="1800200"/>
                <a:gridCol w="1800200"/>
              </a:tblGrid>
              <a:tr h="540060">
                <a:tc>
                  <a:txBody>
                    <a:bodyPr/>
                    <a:lstStyle/>
                    <a:p>
                      <a:pPr algn="ctr"/>
                      <a:r>
                        <a:rPr lang="fr-CI" dirty="0" smtClean="0"/>
                        <a:t>dizaines</a:t>
                      </a:r>
                      <a:endParaRPr lang="fr-FR" dirty="0"/>
                    </a:p>
                  </a:txBody>
                  <a:tcPr/>
                </a:tc>
                <a:tc>
                  <a:txBody>
                    <a:bodyPr/>
                    <a:lstStyle/>
                    <a:p>
                      <a:pPr algn="ctr"/>
                      <a:r>
                        <a:rPr lang="fr-CI" dirty="0" smtClean="0"/>
                        <a:t>unités</a:t>
                      </a:r>
                      <a:endParaRPr lang="fr-FR" dirty="0"/>
                    </a:p>
                  </a:txBody>
                  <a:tcPr/>
                </a:tc>
              </a:tr>
              <a:tr h="540060">
                <a:tc>
                  <a:txBody>
                    <a:bodyPr/>
                    <a:lstStyle/>
                    <a:p>
                      <a:endParaRPr lang="fr-FR"/>
                    </a:p>
                  </a:txBody>
                  <a:tcPr/>
                </a:tc>
                <a:tc>
                  <a:txBody>
                    <a:bodyPr/>
                    <a:lstStyle/>
                    <a:p>
                      <a:endParaRPr lang="fr-FR" dirty="0"/>
                    </a:p>
                  </a:txBody>
                  <a:tcPr/>
                </a:tc>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4060240597"/>
              </p:ext>
            </p:extLst>
          </p:nvPr>
        </p:nvGraphicFramePr>
        <p:xfrm>
          <a:off x="1979713" y="4797152"/>
          <a:ext cx="4752528" cy="1152128"/>
        </p:xfrm>
        <a:graphic>
          <a:graphicData uri="http://schemas.openxmlformats.org/drawingml/2006/table">
            <a:tbl>
              <a:tblPr firstRow="1" bandRow="1">
                <a:tableStyleId>{5C22544A-7EE6-4342-B048-85BDC9FD1C3A}</a:tableStyleId>
              </a:tblPr>
              <a:tblGrid>
                <a:gridCol w="1584176"/>
                <a:gridCol w="1584176"/>
                <a:gridCol w="1584176"/>
              </a:tblGrid>
              <a:tr h="576064">
                <a:tc>
                  <a:txBody>
                    <a:bodyPr/>
                    <a:lstStyle/>
                    <a:p>
                      <a:pPr algn="ctr"/>
                      <a:r>
                        <a:rPr lang="fr-CI" dirty="0" smtClean="0"/>
                        <a:t>centaines</a:t>
                      </a:r>
                      <a:endParaRPr lang="fr-FR" dirty="0"/>
                    </a:p>
                  </a:txBody>
                  <a:tcPr/>
                </a:tc>
                <a:tc>
                  <a:txBody>
                    <a:bodyPr/>
                    <a:lstStyle/>
                    <a:p>
                      <a:pPr algn="ctr"/>
                      <a:r>
                        <a:rPr lang="fr-CI" dirty="0" smtClean="0"/>
                        <a:t>dizaines</a:t>
                      </a:r>
                      <a:endParaRPr lang="fr-FR" dirty="0"/>
                    </a:p>
                  </a:txBody>
                  <a:tcPr/>
                </a:tc>
                <a:tc>
                  <a:txBody>
                    <a:bodyPr/>
                    <a:lstStyle/>
                    <a:p>
                      <a:pPr algn="ctr"/>
                      <a:r>
                        <a:rPr lang="fr-CI" dirty="0" smtClean="0"/>
                        <a:t>unités</a:t>
                      </a:r>
                      <a:endParaRPr lang="fr-FR" dirty="0"/>
                    </a:p>
                  </a:txBody>
                  <a:tcPr/>
                </a:tc>
              </a:tr>
              <a:tr h="576064">
                <a:tc>
                  <a:txBody>
                    <a:bodyPr/>
                    <a:lstStyle/>
                    <a:p>
                      <a:endParaRPr lang="fr-FR" dirty="0"/>
                    </a:p>
                  </a:txBody>
                  <a:tcPr/>
                </a:tc>
                <a:tc>
                  <a:txBody>
                    <a:bodyPr/>
                    <a:lstStyle/>
                    <a:p>
                      <a:endParaRPr lang="fr-FR"/>
                    </a:p>
                  </a:txBody>
                  <a:tcPr/>
                </a:tc>
                <a:tc>
                  <a:txBody>
                    <a:bodyPr/>
                    <a:lstStyle/>
                    <a:p>
                      <a:endParaRPr lang="fr-FR" dirty="0"/>
                    </a:p>
                  </a:txBody>
                  <a:tcPr/>
                </a:tc>
              </a:tr>
            </a:tbl>
          </a:graphicData>
        </a:graphic>
      </p:graphicFrame>
    </p:spTree>
    <p:extLst>
      <p:ext uri="{BB962C8B-B14F-4D97-AF65-F5344CB8AC3E}">
        <p14:creationId xmlns:p14="http://schemas.microsoft.com/office/powerpoint/2010/main" val="4035113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fontScale="90000"/>
          </a:bodyPr>
          <a:lstStyle/>
          <a:p>
            <a:r>
              <a:rPr lang="fr-CI" dirty="0"/>
              <a:t>L’apprentissage de l’addition</a:t>
            </a:r>
            <a:endParaRPr lang="fr-FR" dirty="0"/>
          </a:p>
        </p:txBody>
      </p:sp>
      <p:sp>
        <p:nvSpPr>
          <p:cNvPr id="3" name="Espace réservé du contenu 2"/>
          <p:cNvSpPr>
            <a:spLocks noGrp="1"/>
          </p:cNvSpPr>
          <p:nvPr>
            <p:ph idx="1"/>
          </p:nvPr>
        </p:nvSpPr>
        <p:spPr>
          <a:xfrm>
            <a:off x="457200" y="1052736"/>
            <a:ext cx="8229600" cy="5073427"/>
          </a:xfrm>
        </p:spPr>
        <p:txBody>
          <a:bodyPr>
            <a:normAutofit lnSpcReduction="10000"/>
          </a:bodyPr>
          <a:lstStyle/>
          <a:p>
            <a:pPr marL="0" indent="0">
              <a:buNone/>
            </a:pPr>
            <a:r>
              <a:rPr lang="fr-CI" dirty="0"/>
              <a:t>-</a:t>
            </a:r>
            <a:r>
              <a:rPr lang="fr-CI" dirty="0" smtClean="0"/>
              <a:t>des bâtonnets (plastic ou bois)</a:t>
            </a:r>
          </a:p>
          <a:p>
            <a:pPr marL="0" indent="0">
              <a:buNone/>
            </a:pPr>
            <a:endParaRPr lang="fr-CI" dirty="0"/>
          </a:p>
          <a:p>
            <a:pPr marL="0" indent="0">
              <a:buNone/>
            </a:pPr>
            <a:endParaRPr lang="fr-CI" dirty="0" smtClean="0"/>
          </a:p>
          <a:p>
            <a:pPr marL="0" indent="0">
              <a:buNone/>
            </a:pPr>
            <a:endParaRPr lang="fr-CI" dirty="0"/>
          </a:p>
          <a:p>
            <a:pPr marL="0" indent="0">
              <a:buNone/>
            </a:pPr>
            <a:endParaRPr lang="fr-CI" dirty="0" smtClean="0"/>
          </a:p>
          <a:p>
            <a:pPr>
              <a:buFont typeface="Wingdings" panose="05000000000000000000" pitchFamily="2" charset="2"/>
              <a:buChar char="§"/>
            </a:pPr>
            <a:r>
              <a:rPr lang="fr-CI" dirty="0" smtClean="0"/>
              <a:t>10 bâtonnets enliassés forment la dizaine (10)</a:t>
            </a:r>
          </a:p>
          <a:p>
            <a:pPr>
              <a:buFont typeface="Wingdings" panose="05000000000000000000" pitchFamily="2" charset="2"/>
              <a:buChar char="§"/>
            </a:pPr>
            <a:r>
              <a:rPr lang="fr-CI" dirty="0" smtClean="0"/>
              <a:t>1 bâtonnet libre forme une unité (1)</a:t>
            </a:r>
          </a:p>
          <a:p>
            <a:pPr>
              <a:buFont typeface="Wingdings" panose="05000000000000000000" pitchFamily="2" charset="2"/>
              <a:buChar char="§"/>
            </a:pPr>
            <a:r>
              <a:rPr lang="fr-CI" dirty="0" smtClean="0"/>
              <a:t>2 bâtonnets libres forment deux unités (2)</a:t>
            </a:r>
          </a:p>
          <a:p>
            <a:pPr>
              <a:buFont typeface="Wingdings" panose="05000000000000000000" pitchFamily="2" charset="2"/>
              <a:buChar char="§"/>
            </a:pPr>
            <a:r>
              <a:rPr lang="fr-CI" dirty="0" smtClean="0"/>
              <a:t>…………………………………………………………………</a:t>
            </a:r>
            <a:endParaRPr lang="fr-FR" dirty="0"/>
          </a:p>
        </p:txBody>
      </p:sp>
      <p:grpSp>
        <p:nvGrpSpPr>
          <p:cNvPr id="17" name="Groupe 16"/>
          <p:cNvGrpSpPr/>
          <p:nvPr/>
        </p:nvGrpSpPr>
        <p:grpSpPr>
          <a:xfrm>
            <a:off x="1619672" y="1772816"/>
            <a:ext cx="6645576" cy="1728192"/>
            <a:chOff x="1619672" y="1772816"/>
            <a:chExt cx="6645576" cy="1728192"/>
          </a:xfrm>
        </p:grpSpPr>
        <p:sp>
          <p:nvSpPr>
            <p:cNvPr id="4" name="Rectangle 3"/>
            <p:cNvSpPr/>
            <p:nvPr/>
          </p:nvSpPr>
          <p:spPr>
            <a:xfrm>
              <a:off x="1619672" y="1988840"/>
              <a:ext cx="266429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772072" y="2141240"/>
              <a:ext cx="266429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924472" y="2293640"/>
              <a:ext cx="266429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076872" y="2446040"/>
              <a:ext cx="266429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229272" y="2598440"/>
              <a:ext cx="266429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2381672" y="2750840"/>
              <a:ext cx="266429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2534072" y="2903240"/>
              <a:ext cx="266429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2686472" y="3055640"/>
              <a:ext cx="266429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2838872" y="3208040"/>
              <a:ext cx="266429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2991272" y="3360440"/>
              <a:ext cx="266429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600952" y="2446040"/>
              <a:ext cx="266429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p:cNvCxnSpPr/>
            <p:nvPr/>
          </p:nvCxnSpPr>
          <p:spPr>
            <a:xfrm>
              <a:off x="2951820" y="1772816"/>
              <a:ext cx="1219200" cy="1728192"/>
            </a:xfrm>
            <a:prstGeom prst="line">
              <a:avLst/>
            </a:prstGeom>
            <a:ln w="571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00355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426170"/>
          </a:xfrm>
        </p:spPr>
        <p:txBody>
          <a:bodyPr>
            <a:normAutofit/>
          </a:bodyPr>
          <a:lstStyle/>
          <a:p>
            <a:r>
              <a:rPr lang="fr-CI" sz="3200" b="1" dirty="0" smtClean="0"/>
              <a:t>Constats au niveau de l’enseignement-apprentissage de la discipline mathématique</a:t>
            </a:r>
            <a:endParaRPr lang="fr-FR" sz="3200" b="1" dirty="0"/>
          </a:p>
        </p:txBody>
      </p:sp>
      <p:sp>
        <p:nvSpPr>
          <p:cNvPr id="3" name="Espace réservé du contenu 2"/>
          <p:cNvSpPr>
            <a:spLocks noGrp="1"/>
          </p:cNvSpPr>
          <p:nvPr>
            <p:ph idx="1"/>
          </p:nvPr>
        </p:nvSpPr>
        <p:spPr>
          <a:xfrm>
            <a:off x="457200" y="1916832"/>
            <a:ext cx="8229600" cy="4209331"/>
          </a:xfrm>
        </p:spPr>
        <p:txBody>
          <a:bodyPr>
            <a:normAutofit lnSpcReduction="10000"/>
          </a:bodyPr>
          <a:lstStyle/>
          <a:p>
            <a:pPr marL="0" indent="0">
              <a:buNone/>
            </a:pPr>
            <a:r>
              <a:rPr lang="fr-CI" dirty="0" smtClean="0"/>
              <a:t>L’observation des classes au primaire, nous a permis de faire les constats:</a:t>
            </a:r>
          </a:p>
          <a:p>
            <a:r>
              <a:rPr lang="fr-CI" dirty="0" smtClean="0"/>
              <a:t>Une pédagogie réellement centré sur l’apprenant</a:t>
            </a:r>
          </a:p>
          <a:p>
            <a:r>
              <a:rPr lang="fr-CI" dirty="0" smtClean="0"/>
              <a:t>Une pédagogie qui se soucie de l’évolution individuelle de chaque apprenant</a:t>
            </a:r>
          </a:p>
          <a:p>
            <a:r>
              <a:rPr lang="fr-CI" dirty="0" smtClean="0"/>
              <a:t>Une pédagogie basée sur l’utilisation du matériel tiré du milieu de vie de l’enfant</a:t>
            </a:r>
            <a:endParaRPr lang="fr-FR" dirty="0"/>
          </a:p>
        </p:txBody>
      </p:sp>
    </p:spTree>
    <p:extLst>
      <p:ext uri="{BB962C8B-B14F-4D97-AF65-F5344CB8AC3E}">
        <p14:creationId xmlns:p14="http://schemas.microsoft.com/office/powerpoint/2010/main" val="4229005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fontScale="90000"/>
          </a:bodyPr>
          <a:lstStyle/>
          <a:p>
            <a:r>
              <a:rPr lang="fr-CI" dirty="0"/>
              <a:t>Apprentissage de l’addition</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125538"/>
            <a:ext cx="7992888" cy="5000625"/>
          </a:xfrm>
        </p:spPr>
      </p:pic>
    </p:spTree>
    <p:extLst>
      <p:ext uri="{BB962C8B-B14F-4D97-AF65-F5344CB8AC3E}">
        <p14:creationId xmlns:p14="http://schemas.microsoft.com/office/powerpoint/2010/main" val="635126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fontScale="90000"/>
          </a:bodyPr>
          <a:lstStyle/>
          <a:p>
            <a:r>
              <a:rPr lang="fr-CI" dirty="0"/>
              <a:t>Apprentissage de l’addition</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981075"/>
            <a:ext cx="7992887" cy="5040213"/>
          </a:xfrm>
        </p:spPr>
      </p:pic>
    </p:spTree>
    <p:extLst>
      <p:ext uri="{BB962C8B-B14F-4D97-AF65-F5344CB8AC3E}">
        <p14:creationId xmlns:p14="http://schemas.microsoft.com/office/powerpoint/2010/main" val="4206698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fontScale="90000"/>
          </a:bodyPr>
          <a:lstStyle/>
          <a:p>
            <a:r>
              <a:rPr lang="fr-CI" dirty="0"/>
              <a:t>Apprentissage de l’addition</a:t>
            </a:r>
            <a:endParaRPr lang="fr-FR" dirty="0"/>
          </a:p>
        </p:txBody>
      </p:sp>
      <p:sp>
        <p:nvSpPr>
          <p:cNvPr id="3" name="Espace réservé du contenu 2"/>
          <p:cNvSpPr>
            <a:spLocks noGrp="1"/>
          </p:cNvSpPr>
          <p:nvPr>
            <p:ph idx="1"/>
          </p:nvPr>
        </p:nvSpPr>
        <p:spPr>
          <a:xfrm>
            <a:off x="457200" y="1700809"/>
            <a:ext cx="8229600" cy="4032448"/>
          </a:xfrm>
        </p:spPr>
        <p:txBody>
          <a:bodyPr/>
          <a:lstStyle/>
          <a:p>
            <a:pPr>
              <a:buFont typeface="Wingdings" panose="05000000000000000000" pitchFamily="2" charset="2"/>
              <a:buChar char="§"/>
            </a:pPr>
            <a:r>
              <a:rPr lang="fr-CI" dirty="0" smtClean="0"/>
              <a:t>Tout apprentissage part d’une situation concrète ou d’un jeu de rôle ou d’une histoire racontée par le maître et repose sur l’utilisation du matériel</a:t>
            </a:r>
          </a:p>
          <a:p>
            <a:pPr>
              <a:buFont typeface="Wingdings" panose="05000000000000000000" pitchFamily="2" charset="2"/>
              <a:buChar char="§"/>
            </a:pPr>
            <a:r>
              <a:rPr lang="fr-CI" dirty="0" smtClean="0"/>
              <a:t>Les enfants échangent,  s’expliquent pour se faire comprendre et se dirigent ensemble vers la résolution de la situation</a:t>
            </a:r>
            <a:endParaRPr lang="fr-FR" dirty="0"/>
          </a:p>
        </p:txBody>
      </p:sp>
    </p:spTree>
    <p:extLst>
      <p:ext uri="{BB962C8B-B14F-4D97-AF65-F5344CB8AC3E}">
        <p14:creationId xmlns:p14="http://schemas.microsoft.com/office/powerpoint/2010/main" val="1670790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noAutofit/>
          </a:bodyPr>
          <a:lstStyle/>
          <a:p>
            <a:r>
              <a:rPr lang="fr-CI" sz="2400" b="1" dirty="0" smtClean="0"/>
              <a:t>Quelques techniques d’addition</a:t>
            </a:r>
            <a:br>
              <a:rPr lang="fr-CI" sz="2400" b="1" dirty="0" smtClean="0"/>
            </a:br>
            <a:r>
              <a:rPr lang="fr-CI" sz="2400" b="1" dirty="0" smtClean="0"/>
              <a:t>« </a:t>
            </a:r>
            <a:r>
              <a:rPr lang="fr-CI" sz="2400" b="1" i="1" dirty="0" smtClean="0"/>
              <a:t>on trouve le résultat à partir de déplacement sur le tableau </a:t>
            </a:r>
            <a:r>
              <a:rPr lang="fr-CI" sz="2400" b="1" dirty="0" smtClean="0"/>
              <a:t>»</a:t>
            </a:r>
            <a:endParaRPr lang="fr-FR" sz="2400" b="1"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340768"/>
            <a:ext cx="8208912" cy="4968551"/>
          </a:xfrm>
        </p:spPr>
      </p:pic>
    </p:spTree>
    <p:extLst>
      <p:ext uri="{BB962C8B-B14F-4D97-AF65-F5344CB8AC3E}">
        <p14:creationId xmlns:p14="http://schemas.microsoft.com/office/powerpoint/2010/main" val="2534504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Autofit/>
          </a:bodyPr>
          <a:lstStyle/>
          <a:p>
            <a:r>
              <a:rPr lang="fr-CI" sz="2800" dirty="0"/>
              <a:t>Résolution d’une </a:t>
            </a:r>
            <a:r>
              <a:rPr lang="fr-CI" sz="2800" dirty="0" smtClean="0"/>
              <a:t>soustraction </a:t>
            </a:r>
            <a:r>
              <a:rPr lang="fr-CI" sz="2800" dirty="0"/>
              <a:t>avec retenue à l’aide des baguettes et du tableau de numération</a:t>
            </a:r>
            <a:endParaRPr lang="fr-FR" sz="28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340768"/>
            <a:ext cx="7992887" cy="4813995"/>
          </a:xfrm>
        </p:spPr>
      </p:pic>
    </p:spTree>
    <p:extLst>
      <p:ext uri="{BB962C8B-B14F-4D97-AF65-F5344CB8AC3E}">
        <p14:creationId xmlns:p14="http://schemas.microsoft.com/office/powerpoint/2010/main" val="3520907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fontScale="90000"/>
          </a:bodyPr>
          <a:lstStyle/>
          <a:p>
            <a:r>
              <a:rPr lang="fr-CI" dirty="0"/>
              <a:t>Technique de la multiplication</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052736"/>
            <a:ext cx="8352927" cy="5184576"/>
          </a:xfrm>
        </p:spPr>
      </p:pic>
    </p:spTree>
    <p:extLst>
      <p:ext uri="{BB962C8B-B14F-4D97-AF65-F5344CB8AC3E}">
        <p14:creationId xmlns:p14="http://schemas.microsoft.com/office/powerpoint/2010/main" val="861026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noAutofit/>
          </a:bodyPr>
          <a:lstStyle/>
          <a:p>
            <a:r>
              <a:rPr lang="fr-CI" sz="2800" dirty="0"/>
              <a:t>Billets de banques spécialement conçus pour les </a:t>
            </a:r>
            <a:r>
              <a:rPr lang="fr-CI" sz="2800" dirty="0" smtClean="0"/>
              <a:t>séances </a:t>
            </a:r>
            <a:r>
              <a:rPr lang="fr-CI" sz="2800" dirty="0"/>
              <a:t>sur les échanges au niveau de la monnaie</a:t>
            </a:r>
            <a:endParaRPr lang="fr-FR" sz="28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196752"/>
            <a:ext cx="8280919" cy="4929411"/>
          </a:xfrm>
        </p:spPr>
      </p:pic>
    </p:spTree>
    <p:extLst>
      <p:ext uri="{BB962C8B-B14F-4D97-AF65-F5344CB8AC3E}">
        <p14:creationId xmlns:p14="http://schemas.microsoft.com/office/powerpoint/2010/main" val="3523498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Autofit/>
          </a:bodyPr>
          <a:lstStyle/>
          <a:p>
            <a:r>
              <a:rPr lang="fr-CI" sz="2800" dirty="0" smtClean="0"/>
              <a:t>L’utilisation du tableau au cours des apprentissages</a:t>
            </a:r>
            <a:endParaRPr lang="fr-FR" sz="28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981075"/>
            <a:ext cx="7776863" cy="5145088"/>
          </a:xfrm>
        </p:spPr>
      </p:pic>
    </p:spTree>
    <p:extLst>
      <p:ext uri="{BB962C8B-B14F-4D97-AF65-F5344CB8AC3E}">
        <p14:creationId xmlns:p14="http://schemas.microsoft.com/office/powerpoint/2010/main" val="515382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rmAutofit fontScale="90000"/>
          </a:bodyPr>
          <a:lstStyle/>
          <a:p>
            <a:r>
              <a:rPr lang="fr-CI" dirty="0" smtClean="0"/>
              <a:t>La délégation ivoirienne</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908720"/>
            <a:ext cx="7920880" cy="5184576"/>
          </a:xfrm>
        </p:spPr>
      </p:pic>
    </p:spTree>
    <p:extLst>
      <p:ext uri="{BB962C8B-B14F-4D97-AF65-F5344CB8AC3E}">
        <p14:creationId xmlns:p14="http://schemas.microsoft.com/office/powerpoint/2010/main" val="3159522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endParaRPr lang="fr-FR" dirty="0"/>
          </a:p>
        </p:txBody>
      </p:sp>
      <p:sp>
        <p:nvSpPr>
          <p:cNvPr id="3" name="Espace réservé du contenu 2"/>
          <p:cNvSpPr>
            <a:spLocks noGrp="1"/>
          </p:cNvSpPr>
          <p:nvPr>
            <p:ph idx="1"/>
          </p:nvPr>
        </p:nvSpPr>
        <p:spPr>
          <a:xfrm>
            <a:off x="1331640" y="1556792"/>
            <a:ext cx="6552728" cy="3816425"/>
          </a:xfrm>
        </p:spPr>
        <p:txBody>
          <a:bodyPr>
            <a:normAutofit fontScale="32500" lnSpcReduction="20000"/>
          </a:bodyPr>
          <a:lstStyle/>
          <a:p>
            <a:pPr marL="0" indent="0">
              <a:buNone/>
            </a:pPr>
            <a:endParaRPr lang="fr-CI" sz="8800" dirty="0" smtClean="0"/>
          </a:p>
          <a:p>
            <a:pPr marL="0" indent="0">
              <a:buNone/>
            </a:pPr>
            <a:r>
              <a:rPr lang="fr-CI" sz="49000" i="1" dirty="0" smtClean="0">
                <a:solidFill>
                  <a:srgbClr val="002060"/>
                </a:solidFill>
                <a:latin typeface="Algerian" panose="04020705040A02060702" pitchFamily="82" charset="0"/>
              </a:rPr>
              <a:t>merci</a:t>
            </a:r>
            <a:endParaRPr lang="fr-FR" sz="49000" i="1" dirty="0">
              <a:solidFill>
                <a:srgbClr val="002060"/>
              </a:solidFill>
              <a:latin typeface="Algerian" panose="04020705040A02060702" pitchFamily="82" charset="0"/>
            </a:endParaRPr>
          </a:p>
        </p:txBody>
      </p:sp>
    </p:spTree>
    <p:extLst>
      <p:ext uri="{BB962C8B-B14F-4D97-AF65-F5344CB8AC3E}">
        <p14:creationId xmlns:p14="http://schemas.microsoft.com/office/powerpoint/2010/main" val="4289232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normAutofit fontScale="90000"/>
          </a:bodyPr>
          <a:lstStyle/>
          <a:p>
            <a:r>
              <a:rPr lang="fr-CI" sz="3600" dirty="0" smtClean="0"/>
              <a:t>L’enfant manipule le matériel au cours des apprentissages</a:t>
            </a:r>
            <a:endParaRPr lang="fr-FR" sz="36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340767"/>
            <a:ext cx="8064896" cy="4785395"/>
          </a:xfrm>
        </p:spPr>
      </p:pic>
    </p:spTree>
    <p:extLst>
      <p:ext uri="{BB962C8B-B14F-4D97-AF65-F5344CB8AC3E}">
        <p14:creationId xmlns:p14="http://schemas.microsoft.com/office/powerpoint/2010/main" val="373368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p:spPr>
        <p:txBody>
          <a:bodyPr>
            <a:noAutofit/>
          </a:bodyPr>
          <a:lstStyle/>
          <a:p>
            <a:r>
              <a:rPr lang="fr-CI" sz="3200" dirty="0" smtClean="0"/>
              <a:t>Une séance d’apprentissage dans la cour de l’école</a:t>
            </a:r>
            <a:endParaRPr lang="fr-FR" sz="32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340768"/>
            <a:ext cx="7848871" cy="4785395"/>
          </a:xfrm>
        </p:spPr>
      </p:pic>
    </p:spTree>
    <p:extLst>
      <p:ext uri="{BB962C8B-B14F-4D97-AF65-F5344CB8AC3E}">
        <p14:creationId xmlns:p14="http://schemas.microsoft.com/office/powerpoint/2010/main" val="118476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64704"/>
            <a:ext cx="8229600" cy="864096"/>
          </a:xfrm>
        </p:spPr>
        <p:txBody>
          <a:bodyPr>
            <a:normAutofit/>
          </a:bodyPr>
          <a:lstStyle/>
          <a:p>
            <a:r>
              <a:rPr lang="fr-CI" sz="3200" dirty="0"/>
              <a:t>Constats au niveau </a:t>
            </a:r>
            <a:r>
              <a:rPr lang="fr-CI" sz="3200" dirty="0" smtClean="0"/>
              <a:t>communautaire</a:t>
            </a:r>
            <a:endParaRPr lang="fr-FR" sz="3200" dirty="0"/>
          </a:p>
        </p:txBody>
      </p:sp>
      <p:sp>
        <p:nvSpPr>
          <p:cNvPr id="3" name="Espace réservé du contenu 2"/>
          <p:cNvSpPr>
            <a:spLocks noGrp="1"/>
          </p:cNvSpPr>
          <p:nvPr>
            <p:ph idx="1"/>
          </p:nvPr>
        </p:nvSpPr>
        <p:spPr>
          <a:xfrm>
            <a:off x="457200" y="1772816"/>
            <a:ext cx="8229600" cy="4353347"/>
          </a:xfrm>
        </p:spPr>
        <p:txBody>
          <a:bodyPr/>
          <a:lstStyle/>
          <a:p>
            <a:r>
              <a:rPr lang="fr-CI" dirty="0" smtClean="0"/>
              <a:t>Une pratique pédagogique qui sollicite l’assistance constante de toute la communauté</a:t>
            </a:r>
          </a:p>
          <a:p>
            <a:r>
              <a:rPr lang="fr-CI" dirty="0" smtClean="0"/>
              <a:t>Une pédagogie qui s’interroge réellement sur les difficultés d’apprentissage des enfants</a:t>
            </a:r>
          </a:p>
          <a:p>
            <a:r>
              <a:rPr lang="fr-CI" dirty="0" smtClean="0"/>
              <a:t>Une assistance constante de l’équipe d’encadrement des enseignants à tous les niveaux</a:t>
            </a:r>
            <a:endParaRPr lang="fr-FR" dirty="0"/>
          </a:p>
        </p:txBody>
      </p:sp>
    </p:spTree>
    <p:extLst>
      <p:ext uri="{BB962C8B-B14F-4D97-AF65-F5344CB8AC3E}">
        <p14:creationId xmlns:p14="http://schemas.microsoft.com/office/powerpoint/2010/main" val="349744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CI" sz="3600" dirty="0" smtClean="0"/>
              <a:t>Assistance constante de la communauté éducative</a:t>
            </a:r>
            <a:endParaRPr lang="fr-FR" sz="36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600200"/>
            <a:ext cx="7632847" cy="4525963"/>
          </a:xfrm>
        </p:spPr>
      </p:pic>
    </p:spTree>
    <p:extLst>
      <p:ext uri="{BB962C8B-B14F-4D97-AF65-F5344CB8AC3E}">
        <p14:creationId xmlns:p14="http://schemas.microsoft.com/office/powerpoint/2010/main" val="109772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04664"/>
            <a:ext cx="8229600" cy="864096"/>
          </a:xfrm>
        </p:spPr>
        <p:txBody>
          <a:bodyPr>
            <a:normAutofit fontScale="90000"/>
          </a:bodyPr>
          <a:lstStyle/>
          <a:p>
            <a:r>
              <a:rPr lang="fr-CI" sz="3600" b="1" dirty="0" smtClean="0"/>
              <a:t/>
            </a:r>
            <a:br>
              <a:rPr lang="fr-CI" sz="3600" b="1" dirty="0" smtClean="0"/>
            </a:br>
            <a:r>
              <a:rPr lang="fr-CI" sz="3600" b="1" dirty="0" smtClean="0"/>
              <a:t/>
            </a:r>
            <a:br>
              <a:rPr lang="fr-CI" sz="3600" b="1" dirty="0" smtClean="0"/>
            </a:br>
            <a:r>
              <a:rPr lang="fr-CI" sz="3100" b="1" dirty="0" smtClean="0"/>
              <a:t>Activités </a:t>
            </a:r>
            <a:r>
              <a:rPr lang="fr-CI" sz="3100" b="1" dirty="0"/>
              <a:t>et stratégies </a:t>
            </a:r>
            <a:r>
              <a:rPr lang="fr-CI" sz="3100" b="1" dirty="0" smtClean="0"/>
              <a:t>nouvelles</a:t>
            </a:r>
            <a:br>
              <a:rPr lang="fr-CI" sz="3100" b="1" dirty="0" smtClean="0"/>
            </a:br>
            <a:r>
              <a:rPr lang="fr-CI" sz="2700" dirty="0" smtClean="0"/>
              <a:t>Renforcement des acquis liés à l’apprentissage du nombre</a:t>
            </a:r>
            <a:r>
              <a:rPr lang="fr-CI" sz="3100" b="1" dirty="0" smtClean="0"/>
              <a:t/>
            </a:r>
            <a:br>
              <a:rPr lang="fr-CI" sz="3100" b="1" dirty="0" smtClean="0"/>
            </a:br>
            <a:r>
              <a:rPr lang="fr-CI" b="1" dirty="0"/>
              <a:t/>
            </a:r>
            <a:br>
              <a:rPr lang="fr-CI" b="1" dirty="0"/>
            </a:br>
            <a:endParaRPr lang="fr-FR" dirty="0"/>
          </a:p>
        </p:txBody>
      </p:sp>
      <p:sp>
        <p:nvSpPr>
          <p:cNvPr id="4" name="Ellipse 3"/>
          <p:cNvSpPr/>
          <p:nvPr/>
        </p:nvSpPr>
        <p:spPr>
          <a:xfrm>
            <a:off x="1115616" y="3212976"/>
            <a:ext cx="6480720" cy="2736304"/>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3" name="Espace réservé du contenu 2"/>
          <p:cNvSpPr>
            <a:spLocks noGrp="1"/>
          </p:cNvSpPr>
          <p:nvPr>
            <p:ph idx="1"/>
          </p:nvPr>
        </p:nvSpPr>
        <p:spPr>
          <a:xfrm>
            <a:off x="457200" y="1340768"/>
            <a:ext cx="8229600" cy="4785395"/>
          </a:xfrm>
        </p:spPr>
        <p:txBody>
          <a:bodyPr>
            <a:normAutofit/>
          </a:bodyPr>
          <a:lstStyle/>
          <a:p>
            <a:pPr marL="0" indent="0">
              <a:buNone/>
            </a:pPr>
            <a:r>
              <a:rPr lang="fr-CI" sz="2800" dirty="0" smtClean="0"/>
              <a:t>Dans la cour de l’école, dans la salle de classe ou dans un endroit de l’école approprié, le maître organise les élèves autour des activité d’apprentissage basée sur le jeu.</a:t>
            </a:r>
            <a:endParaRPr lang="fr-FR" sz="2800" dirty="0" smtClean="0"/>
          </a:p>
          <a:p>
            <a:pPr marL="0" indent="0">
              <a:buNone/>
            </a:pPr>
            <a:r>
              <a:rPr lang="fr-CI" dirty="0" smtClean="0"/>
              <a:t>                                         4 </a:t>
            </a:r>
          </a:p>
          <a:p>
            <a:pPr marL="0" indent="0">
              <a:buNone/>
            </a:pPr>
            <a:r>
              <a:rPr lang="fr-CI" dirty="0" smtClean="0"/>
              <a:t>                     6                                         1</a:t>
            </a:r>
            <a:endParaRPr lang="fr-CI" dirty="0"/>
          </a:p>
          <a:p>
            <a:pPr marL="0" indent="0">
              <a:buNone/>
            </a:pPr>
            <a:r>
              <a:rPr lang="fr-CI" dirty="0" smtClean="0"/>
              <a:t>                        </a:t>
            </a:r>
          </a:p>
          <a:p>
            <a:pPr marL="0" indent="0">
              <a:buNone/>
            </a:pPr>
            <a:r>
              <a:rPr lang="fr-CI" dirty="0" smtClean="0"/>
              <a:t>              2                                             3                    </a:t>
            </a:r>
          </a:p>
          <a:p>
            <a:pPr marL="0" indent="0">
              <a:buNone/>
            </a:pPr>
            <a:r>
              <a:rPr lang="fr-CI" dirty="0"/>
              <a:t> </a:t>
            </a:r>
            <a:r>
              <a:rPr lang="fr-CI" dirty="0" smtClean="0"/>
              <a:t>                                     5</a:t>
            </a:r>
            <a:endParaRPr lang="fr-FR" dirty="0"/>
          </a:p>
        </p:txBody>
      </p:sp>
      <p:sp>
        <p:nvSpPr>
          <p:cNvPr id="7" name="Ellipse 6"/>
          <p:cNvSpPr/>
          <p:nvPr/>
        </p:nvSpPr>
        <p:spPr>
          <a:xfrm>
            <a:off x="2267744" y="3933056"/>
            <a:ext cx="4104456" cy="1152128"/>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cxnSp>
        <p:nvCxnSpPr>
          <p:cNvPr id="9" name="Connecteur droit 8"/>
          <p:cNvCxnSpPr>
            <a:stCxn id="7" idx="2"/>
          </p:cNvCxnSpPr>
          <p:nvPr/>
        </p:nvCxnSpPr>
        <p:spPr>
          <a:xfrm flipH="1">
            <a:off x="1115616" y="4509120"/>
            <a:ext cx="1152128" cy="0"/>
          </a:xfrm>
          <a:prstGeom prst="line">
            <a:avLst/>
          </a:prstGeom>
        </p:spPr>
        <p:style>
          <a:lnRef idx="1">
            <a:schemeClr val="dk1"/>
          </a:lnRef>
          <a:fillRef idx="0">
            <a:schemeClr val="dk1"/>
          </a:fillRef>
          <a:effectRef idx="0">
            <a:schemeClr val="dk1"/>
          </a:effectRef>
          <a:fontRef idx="minor">
            <a:schemeClr val="tx1"/>
          </a:fontRef>
        </p:style>
      </p:cxnSp>
      <p:cxnSp>
        <p:nvCxnSpPr>
          <p:cNvPr id="10" name="Connecteur droit 9"/>
          <p:cNvCxnSpPr/>
          <p:nvPr/>
        </p:nvCxnSpPr>
        <p:spPr>
          <a:xfrm flipH="1" flipV="1">
            <a:off x="3491880" y="3212976"/>
            <a:ext cx="414046" cy="720080"/>
          </a:xfrm>
          <a:prstGeom prst="line">
            <a:avLst/>
          </a:prstGeom>
        </p:spPr>
        <p:style>
          <a:lnRef idx="1">
            <a:schemeClr val="dk1"/>
          </a:lnRef>
          <a:fillRef idx="0">
            <a:schemeClr val="dk1"/>
          </a:fillRef>
          <a:effectRef idx="0">
            <a:schemeClr val="dk1"/>
          </a:effectRef>
          <a:fontRef idx="minor">
            <a:schemeClr val="tx1"/>
          </a:fontRef>
        </p:style>
      </p:cxnSp>
      <p:cxnSp>
        <p:nvCxnSpPr>
          <p:cNvPr id="14" name="Connecteur droit 13"/>
          <p:cNvCxnSpPr/>
          <p:nvPr/>
        </p:nvCxnSpPr>
        <p:spPr>
          <a:xfrm flipH="1">
            <a:off x="6372200" y="4604111"/>
            <a:ext cx="1224136" cy="0"/>
          </a:xfrm>
          <a:prstGeom prst="line">
            <a:avLst/>
          </a:prstGeom>
        </p:spPr>
        <p:style>
          <a:lnRef idx="1">
            <a:schemeClr val="dk1"/>
          </a:lnRef>
          <a:fillRef idx="0">
            <a:schemeClr val="dk1"/>
          </a:fillRef>
          <a:effectRef idx="0">
            <a:schemeClr val="dk1"/>
          </a:effectRef>
          <a:fontRef idx="minor">
            <a:schemeClr val="tx1"/>
          </a:fontRef>
        </p:style>
      </p:cxnSp>
      <p:cxnSp>
        <p:nvCxnSpPr>
          <p:cNvPr id="16" name="Connecteur droit 15"/>
          <p:cNvCxnSpPr/>
          <p:nvPr/>
        </p:nvCxnSpPr>
        <p:spPr>
          <a:xfrm flipH="1" flipV="1">
            <a:off x="5076056" y="5085184"/>
            <a:ext cx="1080120" cy="648072"/>
          </a:xfrm>
          <a:prstGeom prst="line">
            <a:avLst/>
          </a:prstGeom>
        </p:spPr>
        <p:style>
          <a:lnRef idx="1">
            <a:schemeClr val="dk1"/>
          </a:lnRef>
          <a:fillRef idx="0">
            <a:schemeClr val="dk1"/>
          </a:fillRef>
          <a:effectRef idx="0">
            <a:schemeClr val="dk1"/>
          </a:effectRef>
          <a:fontRef idx="minor">
            <a:schemeClr val="tx1"/>
          </a:fontRef>
        </p:style>
      </p:cxnSp>
      <p:cxnSp>
        <p:nvCxnSpPr>
          <p:cNvPr id="20" name="Connecteur droit 19"/>
          <p:cNvCxnSpPr/>
          <p:nvPr/>
        </p:nvCxnSpPr>
        <p:spPr>
          <a:xfrm flipV="1">
            <a:off x="2771800" y="5032889"/>
            <a:ext cx="432048" cy="700367"/>
          </a:xfrm>
          <a:prstGeom prst="line">
            <a:avLst/>
          </a:prstGeom>
        </p:spPr>
        <p:style>
          <a:lnRef idx="1">
            <a:schemeClr val="dk1"/>
          </a:lnRef>
          <a:fillRef idx="0">
            <a:schemeClr val="dk1"/>
          </a:fillRef>
          <a:effectRef idx="0">
            <a:schemeClr val="dk1"/>
          </a:effectRef>
          <a:fontRef idx="minor">
            <a:schemeClr val="tx1"/>
          </a:fontRef>
        </p:style>
      </p:cxnSp>
      <p:cxnSp>
        <p:nvCxnSpPr>
          <p:cNvPr id="21" name="Connecteur droit 20"/>
          <p:cNvCxnSpPr/>
          <p:nvPr/>
        </p:nvCxnSpPr>
        <p:spPr>
          <a:xfrm flipV="1">
            <a:off x="5292080" y="3356994"/>
            <a:ext cx="360040" cy="576062"/>
          </a:xfrm>
          <a:prstGeom prst="line">
            <a:avLst/>
          </a:prstGeom>
        </p:spPr>
        <p:style>
          <a:lnRef idx="1">
            <a:schemeClr val="dk1"/>
          </a:lnRef>
          <a:fillRef idx="0">
            <a:schemeClr val="dk1"/>
          </a:fillRef>
          <a:effectRef idx="0">
            <a:schemeClr val="dk1"/>
          </a:effectRef>
          <a:fontRef idx="minor">
            <a:schemeClr val="tx1"/>
          </a:fontRef>
        </p:style>
      </p:cxnSp>
      <p:sp>
        <p:nvSpPr>
          <p:cNvPr id="29" name="Double flèche verticale 28"/>
          <p:cNvSpPr/>
          <p:nvPr/>
        </p:nvSpPr>
        <p:spPr>
          <a:xfrm>
            <a:off x="3905926" y="4149080"/>
            <a:ext cx="738082" cy="64807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36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Autofit/>
          </a:bodyPr>
          <a:lstStyle/>
          <a:p>
            <a:r>
              <a:rPr lang="fr-CI" sz="3200" dirty="0" smtClean="0"/>
              <a:t>L’activité avec des élèves dans la cour de l’école</a:t>
            </a:r>
            <a:endParaRPr lang="fr-FR" sz="32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124744"/>
            <a:ext cx="7776863" cy="5001419"/>
          </a:xfrm>
        </p:spPr>
      </p:pic>
    </p:spTree>
    <p:extLst>
      <p:ext uri="{BB962C8B-B14F-4D97-AF65-F5344CB8AC3E}">
        <p14:creationId xmlns:p14="http://schemas.microsoft.com/office/powerpoint/2010/main" val="35390937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1500</TotalTime>
  <Words>846</Words>
  <Application>Microsoft Office PowerPoint</Application>
  <PresentationFormat>Affichage à l'écran (4:3)</PresentationFormat>
  <Paragraphs>127</Paragraphs>
  <Slides>39</Slides>
  <Notes>0</Notes>
  <HiddenSlides>0</HiddenSlides>
  <MMClips>0</MMClips>
  <ScaleCrop>false</ScaleCrop>
  <HeadingPairs>
    <vt:vector size="4" baseType="variant">
      <vt:variant>
        <vt:lpstr>Thème</vt:lpstr>
      </vt:variant>
      <vt:variant>
        <vt:i4>1</vt:i4>
      </vt:variant>
      <vt:variant>
        <vt:lpstr>Titres des diapositives</vt:lpstr>
      </vt:variant>
      <vt:variant>
        <vt:i4>39</vt:i4>
      </vt:variant>
    </vt:vector>
  </HeadingPairs>
  <TitlesOfParts>
    <vt:vector size="40" baseType="lpstr">
      <vt:lpstr>Thème Office</vt:lpstr>
      <vt:lpstr> Mission d’observation des pratiques pédagogiques dans le Programme PEC en Inde du 28 octobre au 05 novembre 2017 </vt:lpstr>
      <vt:lpstr>Présentation PowerPoint</vt:lpstr>
      <vt:lpstr>Constats au niveau de l’enseignement-apprentissage de la discipline mathématique</vt:lpstr>
      <vt:lpstr>L’enfant manipule le matériel au cours des apprentissages</vt:lpstr>
      <vt:lpstr>Une séance d’apprentissage dans la cour de l’école</vt:lpstr>
      <vt:lpstr>Constats au niveau communautaire</vt:lpstr>
      <vt:lpstr>Assistance constante de la communauté éducative</vt:lpstr>
      <vt:lpstr>  Activités et stratégies nouvelles Renforcement des acquis liés à l’apprentissage du nombre  </vt:lpstr>
      <vt:lpstr>L’activité avec des élèves dans la cour de l’école</vt:lpstr>
      <vt:lpstr> Intérêt Pédagogique </vt:lpstr>
      <vt:lpstr>Lecture du nombre sur le tableau des nombres</vt:lpstr>
      <vt:lpstr>Apports des activités et stratégies nouvelles</vt:lpstr>
      <vt:lpstr>Présentation PowerPoint</vt:lpstr>
      <vt:lpstr>Apports des activités et stratégies nouvelles</vt:lpstr>
      <vt:lpstr>Intérêt Pédagogique</vt:lpstr>
      <vt:lpstr>Ecriture des grands nombres</vt:lpstr>
      <vt:lpstr>Matériel utilisé pour écrire les grands nombres</vt:lpstr>
      <vt:lpstr>Présentation PowerPoint</vt:lpstr>
      <vt:lpstr>Au bas de la disposition au sol, l’enfant écrit le nombre demandé</vt:lpstr>
      <vt:lpstr>Matériel utilisé pour écrire les grands nombres</vt:lpstr>
      <vt:lpstr>Activités d’écriture des grands nombres</vt:lpstr>
      <vt:lpstr>Ecriture en lettres, écriture en chiffres</vt:lpstr>
      <vt:lpstr>Apports des activités et stratégies nouvelles</vt:lpstr>
      <vt:lpstr>En situation de classe</vt:lpstr>
      <vt:lpstr>Séance de lecture des nombres dans un tableau de nombres</vt:lpstr>
      <vt:lpstr>Intérêt Pédagogique</vt:lpstr>
      <vt:lpstr>En situation de classe</vt:lpstr>
      <vt:lpstr>L’apprentissage de l’addition</vt:lpstr>
      <vt:lpstr>L’apprentissage de l’addition</vt:lpstr>
      <vt:lpstr>Apprentissage de l’addition</vt:lpstr>
      <vt:lpstr>Apprentissage de l’addition</vt:lpstr>
      <vt:lpstr>Apprentissage de l’addition</vt:lpstr>
      <vt:lpstr>Quelques techniques d’addition « on trouve le résultat à partir de déplacement sur le tableau »</vt:lpstr>
      <vt:lpstr>Résolution d’une soustraction avec retenue à l’aide des baguettes et du tableau de numération</vt:lpstr>
      <vt:lpstr>Technique de la multiplication</vt:lpstr>
      <vt:lpstr>Billets de banques spécialement conçus pour les séances sur les échanges au niveau de la monnaie</vt:lpstr>
      <vt:lpstr>L’utilisation du tableau au cours des apprentissages</vt:lpstr>
      <vt:lpstr>La délégation ivoirienne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DALLY</dc:creator>
  <cp:lastModifiedBy>DALLY</cp:lastModifiedBy>
  <cp:revision>97</cp:revision>
  <dcterms:created xsi:type="dcterms:W3CDTF">2017-11-18T12:01:23Z</dcterms:created>
  <dcterms:modified xsi:type="dcterms:W3CDTF">2017-11-24T07:55:03Z</dcterms:modified>
</cp:coreProperties>
</file>