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5"/>
  </p:notesMasterIdLst>
  <p:sldIdLst>
    <p:sldId id="290" r:id="rId2"/>
    <p:sldId id="291" r:id="rId3"/>
    <p:sldId id="289" r:id="rId4"/>
    <p:sldId id="260" r:id="rId5"/>
    <p:sldId id="261" r:id="rId6"/>
    <p:sldId id="288" r:id="rId7"/>
    <p:sldId id="263" r:id="rId8"/>
    <p:sldId id="266" r:id="rId9"/>
    <p:sldId id="267" r:id="rId10"/>
    <p:sldId id="292" r:id="rId11"/>
    <p:sldId id="293" r:id="rId12"/>
    <p:sldId id="294" r:id="rId13"/>
    <p:sldId id="29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88581-84B0-40CA-943C-6C428CD91A00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2177-FE42-409E-8896-4AA810E34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09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3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69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08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3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588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38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815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21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23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01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59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78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37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35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87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17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C646-0704-4331-8114-07B1BECB2D2A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2A7221-1A81-4DEE-9F71-19E266A88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46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4000" dirty="0" smtClean="0"/>
          </a:p>
          <a:p>
            <a:pPr marL="0" indent="0" algn="ctr">
              <a:buNone/>
            </a:pPr>
            <a:r>
              <a:rPr lang="fr-FR" sz="4000" dirty="0" smtClean="0"/>
              <a:t>MISSION </a:t>
            </a:r>
            <a:r>
              <a:rPr lang="fr-FR" sz="4000" dirty="0"/>
              <a:t>D’OBSERVATION DU PROGRAMME D’ENSEIGNEMENT CIBLE (PEC)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6278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POSSIBILITES D’ADAPTATION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>
                <a:solidFill>
                  <a:schemeClr val="tx1"/>
                </a:solidFill>
              </a:rPr>
              <a:t>Le renforcement des capacités des enseignants aux théories et principes fondamentaux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43138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POSSIBILITES D’ADAPTATION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>
                <a:solidFill>
                  <a:schemeClr val="tx1"/>
                </a:solidFill>
              </a:rPr>
              <a:t>La production d’outils variés </a:t>
            </a:r>
            <a:r>
              <a:rPr lang="fr-FR" sz="3600" dirty="0" smtClean="0">
                <a:solidFill>
                  <a:schemeClr val="tx1"/>
                </a:solidFill>
              </a:rPr>
              <a:t>en quantité suffisante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4920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POSSIBILITES D’ADAPTATION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>
                <a:solidFill>
                  <a:schemeClr val="tx1"/>
                </a:solidFill>
              </a:rPr>
              <a:t>L’Instauration d’une période de familiarisation aux outils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14873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POSSIBILITES D’ADAPTATION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chemeClr val="tx1"/>
                </a:solidFill>
              </a:rPr>
              <a:t>La sensibilisation des enseignants à la production d’outils d’apprentissage simples à partir du matériel local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3040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SPECIFICITE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r>
              <a:rPr lang="fr-FR" sz="2800" dirty="0" smtClean="0"/>
              <a:t>Programme ciblant les compétences de base en: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	- mathématique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	- français: lecture, compréhension et expression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89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6161" y="377588"/>
            <a:ext cx="10194878" cy="70058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ILLUSTRATIONS DES FONDEMENTS ET </a:t>
            </a:r>
            <a:r>
              <a:rPr lang="fr-FR" b="1" dirty="0" smtClean="0"/>
              <a:t>PRINCIPES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dirty="0">
                <a:solidFill>
                  <a:schemeClr val="tx1"/>
                </a:solidFill>
              </a:rPr>
              <a:t>familiarité avec les élèves 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4" y="1965278"/>
            <a:ext cx="8434316" cy="489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06055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ILLUSTRATIONS DES FONDEMENTS ET PRINCIPES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77334" y="1801505"/>
            <a:ext cx="8596668" cy="4790364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/>
              <a:t>Prédominance des activités ludiques</a:t>
            </a:r>
            <a:endParaRPr lang="fr-FR" sz="4000" b="1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3" y="2606722"/>
            <a:ext cx="5668370" cy="42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573207"/>
            <a:ext cx="8596668" cy="156949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ILLUSTRATIONS DES FONDEMENTS ET PRINCIPES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868" y="1924334"/>
            <a:ext cx="10172635" cy="41489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b="1" dirty="0" smtClean="0"/>
              <a:t>L’arrimage de l’oral et de l’écrit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8022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077102" cy="727881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ILLUSTRATIONS DES FONDEMENTS ET </a:t>
            </a:r>
            <a:r>
              <a:rPr lang="fr-FR" sz="3200" b="1" dirty="0" smtClean="0"/>
              <a:t>PRINCIPES</a:t>
            </a:r>
            <a:r>
              <a:rPr lang="fr-FR" sz="3200" dirty="0"/>
              <a:t>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chemeClr val="tx1"/>
                </a:solidFill>
              </a:rPr>
              <a:t>Travailler </a:t>
            </a:r>
            <a:r>
              <a:rPr lang="fr-FR" sz="3200" dirty="0">
                <a:solidFill>
                  <a:schemeClr val="tx1"/>
                </a:solidFill>
              </a:rPr>
              <a:t>et vivre dans un environnement lettré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2456597"/>
            <a:ext cx="9580728" cy="4401403"/>
          </a:xfrm>
        </p:spPr>
      </p:pic>
    </p:spTree>
    <p:extLst>
      <p:ext uri="{BB962C8B-B14F-4D97-AF65-F5344CB8AC3E}">
        <p14:creationId xmlns:p14="http://schemas.microsoft.com/office/powerpoint/2010/main" val="239828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/>
              <a:t>ILLUSTRATIONS DES FONDEMENTS ET PRINCIPES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9994"/>
            <a:ext cx="10295466" cy="4326339"/>
          </a:xfrm>
        </p:spPr>
        <p:txBody>
          <a:bodyPr>
            <a:normAutofit fontScale="62500" lnSpcReduction="20000"/>
          </a:bodyPr>
          <a:lstStyle/>
          <a:p>
            <a:pPr marL="2743200" lvl="6" indent="0">
              <a:buNone/>
            </a:pPr>
            <a:r>
              <a:rPr lang="fr-FR" sz="4000" b="1" dirty="0" smtClean="0"/>
              <a:t>La pédagogie différenciée</a:t>
            </a:r>
            <a:endParaRPr lang="fr-FR" sz="4000" dirty="0" smtClean="0"/>
          </a:p>
          <a:p>
            <a:pPr marL="2743200" lvl="6" indent="0">
              <a:buNone/>
            </a:pPr>
            <a:endParaRPr lang="fr-FR" sz="4000" dirty="0" smtClean="0"/>
          </a:p>
          <a:p>
            <a:pPr marL="2743200" lvl="6" indent="0">
              <a:buNone/>
            </a:pPr>
            <a:r>
              <a:rPr lang="fr-FR" sz="4000" dirty="0" smtClean="0"/>
              <a:t>Prise en compte de l’hétérogénéité des classes 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fr-FR" sz="4000" dirty="0" smtClean="0"/>
              <a:t>TARL « </a:t>
            </a:r>
            <a:r>
              <a:rPr lang="fr-FR" sz="4000" i="1" dirty="0" err="1" smtClean="0"/>
              <a:t>teach</a:t>
            </a:r>
            <a:r>
              <a:rPr lang="fr-FR" sz="4000" i="1" dirty="0" smtClean="0"/>
              <a:t> at the right </a:t>
            </a:r>
            <a:r>
              <a:rPr lang="fr-FR" sz="4000" i="1" dirty="0" err="1" smtClean="0"/>
              <a:t>level</a:t>
            </a:r>
            <a:r>
              <a:rPr lang="fr-FR" sz="4000" dirty="0" smtClean="0"/>
              <a:t> » </a:t>
            </a:r>
          </a:p>
          <a:p>
            <a:pPr marL="2743200" lvl="6" indent="0">
              <a:buNone/>
            </a:pPr>
            <a:r>
              <a:rPr lang="fr-FR" sz="4000" dirty="0" smtClean="0"/>
              <a:t> </a:t>
            </a:r>
            <a:r>
              <a:rPr lang="fr-FR" sz="4000" dirty="0"/>
              <a:t>E</a:t>
            </a:r>
            <a:r>
              <a:rPr lang="fr-FR" sz="4000" dirty="0" smtClean="0"/>
              <a:t>nseignement adapté </a:t>
            </a:r>
            <a:r>
              <a:rPr lang="fr-FR" sz="4000" dirty="0"/>
              <a:t>au niveau </a:t>
            </a:r>
            <a:r>
              <a:rPr lang="fr-FR" sz="4000" dirty="0" smtClean="0"/>
              <a:t>initial de chaque élève à partir de ASER</a:t>
            </a:r>
          </a:p>
          <a:p>
            <a:pPr marL="2743200" lvl="6" indent="0">
              <a:buNone/>
            </a:pPr>
            <a:r>
              <a:rPr lang="fr-FR" sz="3600" dirty="0"/>
              <a:t/>
            </a:r>
            <a:br>
              <a:rPr lang="fr-FR" sz="3600" dirty="0"/>
            </a:br>
            <a:r>
              <a:rPr lang="fr-FR" sz="7000" dirty="0"/>
              <a:t/>
            </a:r>
            <a:br>
              <a:rPr lang="fr-FR" sz="7000" dirty="0"/>
            </a:br>
            <a:r>
              <a:rPr lang="fr-FR" sz="7000" dirty="0" smtClean="0"/>
              <a:t> 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222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471" y="476607"/>
            <a:ext cx="8596668" cy="1320800"/>
          </a:xfrm>
        </p:spPr>
        <p:txBody>
          <a:bodyPr/>
          <a:lstStyle/>
          <a:p>
            <a:pPr algn="ctr"/>
            <a:r>
              <a:rPr lang="fr-FR" b="1" dirty="0"/>
              <a:t>ILLUSTRATIONS DES FONDEMENTS ET PRINCIPES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365" y="1137007"/>
            <a:ext cx="10822673" cy="388077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3200" dirty="0" smtClean="0"/>
              <a:t>L’utilisation d’outils variés et dynamiques</a:t>
            </a:r>
            <a:r>
              <a:rPr lang="fr-FR" sz="4000" dirty="0" smtClean="0"/>
              <a:t>: </a:t>
            </a:r>
            <a:endParaRPr lang="fr-FR" sz="4000" dirty="0" smtClean="0"/>
          </a:p>
          <a:p>
            <a:pPr marL="0" indent="0">
              <a:buNone/>
            </a:pPr>
            <a:r>
              <a:rPr lang="fr-FR" sz="2800" dirty="0" smtClean="0"/>
              <a:t>Cartes sons, lettres sculptées, cartes sons et mots, cartes syllabes, cartes mots, tableau des syllabes, cartes jeux fables, contes et histoires en images … 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287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0289" y="723331"/>
            <a:ext cx="8596668" cy="1119116"/>
          </a:xfrm>
        </p:spPr>
        <p:txBody>
          <a:bodyPr/>
          <a:lstStyle/>
          <a:p>
            <a:pPr lvl="0" algn="ctr"/>
            <a:r>
              <a:rPr lang="fr-FR" dirty="0" smtClean="0"/>
              <a:t>POSSIBILITES D’ADAPTATION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14679"/>
            <a:ext cx="9790499" cy="4485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L’adaptation des programmes PEC nécessite: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La </a:t>
            </a:r>
            <a:r>
              <a:rPr lang="fr-FR" sz="2800" dirty="0" smtClean="0">
                <a:solidFill>
                  <a:schemeClr val="tx1"/>
                </a:solidFill>
              </a:rPr>
              <a:t>révision des emplois du temps en </a:t>
            </a:r>
            <a:r>
              <a:rPr lang="fr-FR" sz="2800" dirty="0" smtClean="0">
                <a:solidFill>
                  <a:schemeClr val="tx1"/>
                </a:solidFill>
              </a:rPr>
              <a:t>vigueur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 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1666</TotalTime>
  <Words>172</Words>
  <Application>Microsoft Office PowerPoint</Application>
  <PresentationFormat>Grand écran</PresentationFormat>
  <Paragraphs>45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Facette</vt:lpstr>
      <vt:lpstr>Présentation PowerPoint</vt:lpstr>
      <vt:lpstr>SPECIFICITE</vt:lpstr>
      <vt:lpstr>ILLUSTRATIONS DES FONDEMENTS ET PRINCIPES  La familiarité avec les élèves  </vt:lpstr>
      <vt:lpstr>ILLUSTRATIONS DES FONDEMENTS ET PRINCIPES </vt:lpstr>
      <vt:lpstr>ILLUSTRATIONS DES FONDEMENTS ET PRINCIPES  </vt:lpstr>
      <vt:lpstr>ILLUSTRATIONS DES FONDEMENTS ET PRINCIPES    Travailler et vivre dans un environnement lettré</vt:lpstr>
      <vt:lpstr>ILLUSTRATIONS DES FONDEMENTS ET PRINCIPES </vt:lpstr>
      <vt:lpstr>ILLUSTRATIONS DES FONDEMENTS ET PRINCIPES</vt:lpstr>
      <vt:lpstr>POSSIBILITES D’ADAPTATION</vt:lpstr>
      <vt:lpstr>POSSIBILITES D’ADAPTATION</vt:lpstr>
      <vt:lpstr>POSSIBILITES D’ADAPTATION</vt:lpstr>
      <vt:lpstr>POSSIBILITES D’ADAPTATION</vt:lpstr>
      <vt:lpstr>POSSIBILITES D’ADAPTATION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syllabique</dc:title>
  <dc:creator>pc</dc:creator>
  <cp:lastModifiedBy>MIEZAN Addonin</cp:lastModifiedBy>
  <cp:revision>108</cp:revision>
  <dcterms:created xsi:type="dcterms:W3CDTF">2016-04-11T19:32:27Z</dcterms:created>
  <dcterms:modified xsi:type="dcterms:W3CDTF">2017-11-24T08:46:21Z</dcterms:modified>
</cp:coreProperties>
</file>